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handoutMasterIdLst>
    <p:handoutMasterId r:id="rId41"/>
  </p:handoutMasterIdLst>
  <p:sldIdLst>
    <p:sldId id="294" r:id="rId2"/>
    <p:sldId id="256" r:id="rId3"/>
    <p:sldId id="262" r:id="rId4"/>
    <p:sldId id="263" r:id="rId5"/>
    <p:sldId id="257" r:id="rId6"/>
    <p:sldId id="258" r:id="rId7"/>
    <p:sldId id="259" r:id="rId8"/>
    <p:sldId id="293" r:id="rId9"/>
    <p:sldId id="260" r:id="rId10"/>
    <p:sldId id="268" r:id="rId11"/>
    <p:sldId id="267" r:id="rId12"/>
    <p:sldId id="270" r:id="rId13"/>
    <p:sldId id="290" r:id="rId14"/>
    <p:sldId id="265" r:id="rId15"/>
    <p:sldId id="264" r:id="rId16"/>
    <p:sldId id="266" r:id="rId17"/>
    <p:sldId id="280" r:id="rId18"/>
    <p:sldId id="271" r:id="rId19"/>
    <p:sldId id="272" r:id="rId20"/>
    <p:sldId id="274" r:id="rId21"/>
    <p:sldId id="275" r:id="rId22"/>
    <p:sldId id="276" r:id="rId23"/>
    <p:sldId id="278" r:id="rId24"/>
    <p:sldId id="279" r:id="rId25"/>
    <p:sldId id="277" r:id="rId26"/>
    <p:sldId id="283" r:id="rId27"/>
    <p:sldId id="282" r:id="rId28"/>
    <p:sldId id="281" r:id="rId29"/>
    <p:sldId id="286" r:id="rId30"/>
    <p:sldId id="285" r:id="rId31"/>
    <p:sldId id="288" r:id="rId32"/>
    <p:sldId id="284" r:id="rId33"/>
    <p:sldId id="291" r:id="rId34"/>
    <p:sldId id="292" r:id="rId35"/>
    <p:sldId id="287" r:id="rId36"/>
    <p:sldId id="269" r:id="rId37"/>
    <p:sldId id="289" r:id="rId38"/>
    <p:sldId id="295" r:id="rId39"/>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54" y="78"/>
      </p:cViewPr>
      <p:guideLst/>
    </p:cSldViewPr>
  </p:slideViewPr>
  <p:notesTextViewPr>
    <p:cViewPr>
      <p:scale>
        <a:sx n="1" d="1"/>
        <a:sy n="1" d="1"/>
      </p:scale>
      <p:origin x="0" y="0"/>
    </p:cViewPr>
  </p:notesTextViewPr>
  <p:notesViewPr>
    <p:cSldViewPr snapToGrid="0">
      <p:cViewPr varScale="1">
        <p:scale>
          <a:sx n="77" d="100"/>
          <a:sy n="77" d="100"/>
        </p:scale>
        <p:origin x="4002"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hyperlink" Target="http://www.service-public.fr/" TargetMode="Externa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2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s>
</file>

<file path=ppt/diagrams/_rels/data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hyperlink" Target="http://www.service-public.fr/" TargetMode="External"/><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8.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9D493B-0BE0-4C0F-903B-43293B8291E6}"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9E1AD7C-2BA7-4543-902D-36A8CED6A537}">
      <dgm:prSet/>
      <dgm:spPr/>
      <dgm:t>
        <a:bodyPr/>
        <a:lstStyle/>
        <a:p>
          <a:pPr>
            <a:defRPr cap="all"/>
          </a:pPr>
          <a:r>
            <a:rPr lang="fr-FR" dirty="0"/>
            <a:t>A votre déclaration il faut ajouter :</a:t>
          </a:r>
          <a:endParaRPr lang="en-US" dirty="0"/>
        </a:p>
      </dgm:t>
    </dgm:pt>
    <dgm:pt modelId="{D39206BD-3E85-4B95-81E4-1E3866D069FB}" type="parTrans" cxnId="{8B0EF624-E9AD-4E73-AD01-2710239461C7}">
      <dgm:prSet/>
      <dgm:spPr/>
      <dgm:t>
        <a:bodyPr/>
        <a:lstStyle/>
        <a:p>
          <a:endParaRPr lang="en-US"/>
        </a:p>
      </dgm:t>
    </dgm:pt>
    <dgm:pt modelId="{B0F7034B-EE26-4C13-944C-D7950BFC9A7F}" type="sibTrans" cxnId="{8B0EF624-E9AD-4E73-AD01-2710239461C7}">
      <dgm:prSet/>
      <dgm:spPr/>
      <dgm:t>
        <a:bodyPr/>
        <a:lstStyle/>
        <a:p>
          <a:endParaRPr lang="en-US"/>
        </a:p>
      </dgm:t>
    </dgm:pt>
    <dgm:pt modelId="{68899481-3229-4894-921A-61CCDED4212B}">
      <dgm:prSet/>
      <dgm:spPr/>
      <dgm:t>
        <a:bodyPr/>
        <a:lstStyle/>
        <a:p>
          <a:pPr>
            <a:defRPr cap="all"/>
          </a:pPr>
          <a:r>
            <a:rPr lang="fr-FR" dirty="0"/>
            <a:t>Procès verbal de l’assemblée constitutive.</a:t>
          </a:r>
          <a:endParaRPr lang="en-US" dirty="0"/>
        </a:p>
      </dgm:t>
    </dgm:pt>
    <dgm:pt modelId="{2EC9FD6A-1880-47C9-8636-84A61BF7D3A4}" type="parTrans" cxnId="{60EB829E-8911-4517-8AB6-55DAFCB98998}">
      <dgm:prSet/>
      <dgm:spPr/>
      <dgm:t>
        <a:bodyPr/>
        <a:lstStyle/>
        <a:p>
          <a:endParaRPr lang="en-US"/>
        </a:p>
      </dgm:t>
    </dgm:pt>
    <dgm:pt modelId="{AB2BD1E8-8C76-4B5F-B329-C8688E1C7F7F}" type="sibTrans" cxnId="{60EB829E-8911-4517-8AB6-55DAFCB98998}">
      <dgm:prSet/>
      <dgm:spPr/>
      <dgm:t>
        <a:bodyPr/>
        <a:lstStyle/>
        <a:p>
          <a:endParaRPr lang="en-US"/>
        </a:p>
      </dgm:t>
    </dgm:pt>
    <dgm:pt modelId="{490CD6E7-73C4-4D62-B072-97DDACC0684F}">
      <dgm:prSet/>
      <dgm:spPr/>
      <dgm:t>
        <a:bodyPr/>
        <a:lstStyle/>
        <a:p>
          <a:pPr>
            <a:defRPr cap="all"/>
          </a:pPr>
          <a:r>
            <a:rPr lang="fr-FR" dirty="0"/>
            <a:t>■ la liste des personnes chargées de l’administration (veuillez compléter le formulaire CERFA N° 13971*03)</a:t>
          </a:r>
          <a:endParaRPr lang="en-US" dirty="0"/>
        </a:p>
      </dgm:t>
    </dgm:pt>
    <dgm:pt modelId="{350D7C17-1FE3-4104-8F2B-CCB06AECB932}" type="parTrans" cxnId="{E65D4DA0-CE09-4159-B636-9BA26ABCB535}">
      <dgm:prSet/>
      <dgm:spPr/>
      <dgm:t>
        <a:bodyPr/>
        <a:lstStyle/>
        <a:p>
          <a:endParaRPr lang="en-US"/>
        </a:p>
      </dgm:t>
    </dgm:pt>
    <dgm:pt modelId="{0FE12A6E-7B01-401D-9F14-CEA6CE4BA7F0}" type="sibTrans" cxnId="{E65D4DA0-CE09-4159-B636-9BA26ABCB535}">
      <dgm:prSet/>
      <dgm:spPr/>
      <dgm:t>
        <a:bodyPr/>
        <a:lstStyle/>
        <a:p>
          <a:endParaRPr lang="en-US"/>
        </a:p>
      </dgm:t>
    </dgm:pt>
    <dgm:pt modelId="{1395AF99-9C35-4076-992D-E5592AD2EA72}">
      <dgm:prSet/>
      <dgm:spPr/>
      <dgm:t>
        <a:bodyPr/>
        <a:lstStyle/>
        <a:p>
          <a:pPr>
            <a:defRPr cap="all"/>
          </a:pPr>
          <a:r>
            <a:rPr lang="fr-FR" dirty="0"/>
            <a:t>■ un exemplaire des statuts de l’association signé par deux au moins des personnes mentionnées sur la liste des dirigeants,</a:t>
          </a:r>
          <a:endParaRPr lang="en-US" dirty="0"/>
        </a:p>
      </dgm:t>
    </dgm:pt>
    <dgm:pt modelId="{85F09571-65F7-4E44-9A03-B40D4B3CE321}" type="parTrans" cxnId="{FB277FD4-0B6D-4694-B7D1-4D861463F6EE}">
      <dgm:prSet/>
      <dgm:spPr/>
      <dgm:t>
        <a:bodyPr/>
        <a:lstStyle/>
        <a:p>
          <a:endParaRPr lang="en-US"/>
        </a:p>
      </dgm:t>
    </dgm:pt>
    <dgm:pt modelId="{F54AB917-7DFD-405E-8CA7-3DB5E5AB64E9}" type="sibTrans" cxnId="{FB277FD4-0B6D-4694-B7D1-4D861463F6EE}">
      <dgm:prSet/>
      <dgm:spPr/>
      <dgm:t>
        <a:bodyPr/>
        <a:lstStyle/>
        <a:p>
          <a:endParaRPr lang="en-US"/>
        </a:p>
      </dgm:t>
    </dgm:pt>
    <dgm:pt modelId="{3FF169DC-BB43-47DE-A772-D88F22D68C7A}">
      <dgm:prSet/>
      <dgm:spPr/>
      <dgm:t>
        <a:bodyPr/>
        <a:lstStyle/>
        <a:p>
          <a:pPr>
            <a:defRPr cap="all"/>
          </a:pPr>
          <a:r>
            <a:rPr lang="fr-FR" dirty="0"/>
            <a:t>Si vous faîtes la déclaration par courrier à votre préfecture, il faut :</a:t>
          </a:r>
          <a:endParaRPr lang="en-US" dirty="0"/>
        </a:p>
      </dgm:t>
    </dgm:pt>
    <dgm:pt modelId="{9CF89F76-7022-4A6D-A3C0-9B00208D8D40}" type="parTrans" cxnId="{FD8D94FD-22F0-40B0-8AE5-29A0432127D2}">
      <dgm:prSet/>
      <dgm:spPr/>
      <dgm:t>
        <a:bodyPr/>
        <a:lstStyle/>
        <a:p>
          <a:endParaRPr lang="en-US"/>
        </a:p>
      </dgm:t>
    </dgm:pt>
    <dgm:pt modelId="{663DA1AA-6DE3-46CC-8435-6D1BFDEA4D49}" type="sibTrans" cxnId="{FD8D94FD-22F0-40B0-8AE5-29A0432127D2}">
      <dgm:prSet/>
      <dgm:spPr/>
      <dgm:t>
        <a:bodyPr/>
        <a:lstStyle/>
        <a:p>
          <a:endParaRPr lang="en-US"/>
        </a:p>
      </dgm:t>
    </dgm:pt>
    <dgm:pt modelId="{27ECDD9F-D8EC-4A2C-8147-AE767915F6BA}">
      <dgm:prSet/>
      <dgm:spPr/>
      <dgm:t>
        <a:bodyPr/>
        <a:lstStyle/>
        <a:p>
          <a:pPr>
            <a:defRPr cap="all"/>
          </a:pPr>
          <a:r>
            <a:rPr lang="fr-FR" dirty="0"/>
            <a:t>■ une enveloppe affranchie au tarif en vigueur (20 grammes) avec l’adresse de gestion de l’association</a:t>
          </a:r>
          <a:endParaRPr lang="en-US" dirty="0"/>
        </a:p>
      </dgm:t>
    </dgm:pt>
    <dgm:pt modelId="{7DFE0339-A438-4FA9-B251-902A7791B147}" type="parTrans" cxnId="{5365457B-3EDD-4240-8633-4BF453A7B510}">
      <dgm:prSet/>
      <dgm:spPr/>
      <dgm:t>
        <a:bodyPr/>
        <a:lstStyle/>
        <a:p>
          <a:endParaRPr lang="en-US"/>
        </a:p>
      </dgm:t>
    </dgm:pt>
    <dgm:pt modelId="{4ADBCDC7-3888-402A-9B8E-510DAFC755A8}" type="sibTrans" cxnId="{5365457B-3EDD-4240-8633-4BF453A7B510}">
      <dgm:prSet/>
      <dgm:spPr/>
      <dgm:t>
        <a:bodyPr/>
        <a:lstStyle/>
        <a:p>
          <a:endParaRPr lang="en-US"/>
        </a:p>
      </dgm:t>
    </dgm:pt>
    <dgm:pt modelId="{17550374-6139-4371-9D49-F09285D7B01A}">
      <dgm:prSet/>
      <dgm:spPr/>
      <dgm:t>
        <a:bodyPr/>
        <a:lstStyle/>
        <a:p>
          <a:pPr>
            <a:defRPr cap="all"/>
          </a:pPr>
          <a:r>
            <a:rPr lang="fr-FR" dirty="0"/>
            <a:t>Vous pouvez faire votre déclaration en ligne sur le site </a:t>
          </a:r>
          <a:r>
            <a:rPr lang="fr-FR" dirty="0">
              <a:hlinkClick xmlns:r="http://schemas.openxmlformats.org/officeDocument/2006/relationships" r:id="rId1"/>
            </a:rPr>
            <a:t>www.Service-public.fr</a:t>
          </a:r>
          <a:r>
            <a:rPr lang="fr-FR" dirty="0"/>
            <a:t>  </a:t>
          </a:r>
          <a:endParaRPr lang="en-US" dirty="0"/>
        </a:p>
      </dgm:t>
    </dgm:pt>
    <dgm:pt modelId="{CE40C2CC-3E05-4CFD-BE50-82833F2D0244}" type="parTrans" cxnId="{6552F271-D3F0-4EC1-A4E7-5F958A05E884}">
      <dgm:prSet/>
      <dgm:spPr/>
      <dgm:t>
        <a:bodyPr/>
        <a:lstStyle/>
        <a:p>
          <a:endParaRPr lang="en-US"/>
        </a:p>
      </dgm:t>
    </dgm:pt>
    <dgm:pt modelId="{818CE106-1D1E-42C4-A961-AE6658D9A32A}" type="sibTrans" cxnId="{6552F271-D3F0-4EC1-A4E7-5F958A05E884}">
      <dgm:prSet/>
      <dgm:spPr/>
      <dgm:t>
        <a:bodyPr/>
        <a:lstStyle/>
        <a:p>
          <a:endParaRPr lang="en-US"/>
        </a:p>
      </dgm:t>
    </dgm:pt>
    <dgm:pt modelId="{F8CC9C5E-4F9C-48EE-A229-4D8A2857D604}" type="pres">
      <dgm:prSet presAssocID="{139D493B-0BE0-4C0F-903B-43293B8291E6}" presName="root" presStyleCnt="0">
        <dgm:presLayoutVars>
          <dgm:dir/>
          <dgm:resizeHandles val="exact"/>
        </dgm:presLayoutVars>
      </dgm:prSet>
      <dgm:spPr/>
    </dgm:pt>
    <dgm:pt modelId="{AA6D3372-B361-40B1-9FBA-E51D35F919AD}" type="pres">
      <dgm:prSet presAssocID="{49E1AD7C-2BA7-4543-902D-36A8CED6A537}" presName="compNode" presStyleCnt="0"/>
      <dgm:spPr/>
    </dgm:pt>
    <dgm:pt modelId="{8AD71E13-FE6C-43A8-B03A-881BD254F8EA}" type="pres">
      <dgm:prSet presAssocID="{49E1AD7C-2BA7-4543-902D-36A8CED6A537}" presName="iconBgRect" presStyleLbl="bgShp" presStyleIdx="0" presStyleCnt="7"/>
      <dgm:spPr/>
    </dgm:pt>
    <dgm:pt modelId="{6BF2FFB3-0FC1-41D3-A9D8-792ABF1BF0C2}" type="pres">
      <dgm:prSet presAssocID="{49E1AD7C-2BA7-4543-902D-36A8CED6A537}" presName="iconRect" presStyleLbl="node1" presStyleIdx="0" presStyleCnt="7"/>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Quotes"/>
        </a:ext>
      </dgm:extLst>
    </dgm:pt>
    <dgm:pt modelId="{BEB09E6B-10AA-4190-AD57-1B8A063DEE06}" type="pres">
      <dgm:prSet presAssocID="{49E1AD7C-2BA7-4543-902D-36A8CED6A537}" presName="spaceRect" presStyleCnt="0"/>
      <dgm:spPr/>
    </dgm:pt>
    <dgm:pt modelId="{D404C53C-F21B-4E31-87CF-B257B9CB1A45}" type="pres">
      <dgm:prSet presAssocID="{49E1AD7C-2BA7-4543-902D-36A8CED6A537}" presName="textRect" presStyleLbl="revTx" presStyleIdx="0" presStyleCnt="7">
        <dgm:presLayoutVars>
          <dgm:chMax val="1"/>
          <dgm:chPref val="1"/>
        </dgm:presLayoutVars>
      </dgm:prSet>
      <dgm:spPr/>
    </dgm:pt>
    <dgm:pt modelId="{94D774DD-1CFD-443C-B831-2A37C975268C}" type="pres">
      <dgm:prSet presAssocID="{B0F7034B-EE26-4C13-944C-D7950BFC9A7F}" presName="sibTrans" presStyleCnt="0"/>
      <dgm:spPr/>
    </dgm:pt>
    <dgm:pt modelId="{BEF86164-BCF2-4369-A4D2-682FEE12526A}" type="pres">
      <dgm:prSet presAssocID="{68899481-3229-4894-921A-61CCDED4212B}" presName="compNode" presStyleCnt="0"/>
      <dgm:spPr/>
    </dgm:pt>
    <dgm:pt modelId="{7F411AD8-4AF9-462E-B5A5-271DD08A0386}" type="pres">
      <dgm:prSet presAssocID="{68899481-3229-4894-921A-61CCDED4212B}" presName="iconBgRect" presStyleLbl="bgShp" presStyleIdx="1" presStyleCnt="7"/>
      <dgm:spPr/>
    </dgm:pt>
    <dgm:pt modelId="{DCDE8813-5DEF-4951-B1D4-451042551E2F}" type="pres">
      <dgm:prSet presAssocID="{68899481-3229-4894-921A-61CCDED4212B}" presName="iconRect" presStyleLbl="node1" presStyleIdx="1" presStyleCnt="7"/>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Judge"/>
        </a:ext>
      </dgm:extLst>
    </dgm:pt>
    <dgm:pt modelId="{35F1068E-C483-4283-AC7F-128BD745FD4F}" type="pres">
      <dgm:prSet presAssocID="{68899481-3229-4894-921A-61CCDED4212B}" presName="spaceRect" presStyleCnt="0"/>
      <dgm:spPr/>
    </dgm:pt>
    <dgm:pt modelId="{C5A53A5F-4375-4BFC-978C-E8436684B5B6}" type="pres">
      <dgm:prSet presAssocID="{68899481-3229-4894-921A-61CCDED4212B}" presName="textRect" presStyleLbl="revTx" presStyleIdx="1" presStyleCnt="7">
        <dgm:presLayoutVars>
          <dgm:chMax val="1"/>
          <dgm:chPref val="1"/>
        </dgm:presLayoutVars>
      </dgm:prSet>
      <dgm:spPr/>
    </dgm:pt>
    <dgm:pt modelId="{5DFD78B0-1499-47AD-90C9-8EEE90447CB7}" type="pres">
      <dgm:prSet presAssocID="{AB2BD1E8-8C76-4B5F-B329-C8688E1C7F7F}" presName="sibTrans" presStyleCnt="0"/>
      <dgm:spPr/>
    </dgm:pt>
    <dgm:pt modelId="{75FE1F92-0AB3-4E09-AA2A-5DFAD907381B}" type="pres">
      <dgm:prSet presAssocID="{490CD6E7-73C4-4D62-B072-97DDACC0684F}" presName="compNode" presStyleCnt="0"/>
      <dgm:spPr/>
    </dgm:pt>
    <dgm:pt modelId="{31C58EC6-C3F4-47E7-9CBB-382BC63F8AB0}" type="pres">
      <dgm:prSet presAssocID="{490CD6E7-73C4-4D62-B072-97DDACC0684F}" presName="iconBgRect" presStyleLbl="bgShp" presStyleIdx="2" presStyleCnt="7"/>
      <dgm:spPr/>
    </dgm:pt>
    <dgm:pt modelId="{9E63E85D-5CED-4E6F-A4FD-DB4C6CF9E996}" type="pres">
      <dgm:prSet presAssocID="{490CD6E7-73C4-4D62-B072-97DDACC0684F}" presName="iconRect" presStyleLbl="node1" presStyleIdx="2" presStyleCnt="7"/>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Kimono"/>
        </a:ext>
      </dgm:extLst>
    </dgm:pt>
    <dgm:pt modelId="{7F4090EC-EAFC-4F0A-83DD-434C7BC90E17}" type="pres">
      <dgm:prSet presAssocID="{490CD6E7-73C4-4D62-B072-97DDACC0684F}" presName="spaceRect" presStyleCnt="0"/>
      <dgm:spPr/>
    </dgm:pt>
    <dgm:pt modelId="{9C35F1CF-0D1A-44CF-B21B-43C97C81FF41}" type="pres">
      <dgm:prSet presAssocID="{490CD6E7-73C4-4D62-B072-97DDACC0684F}" presName="textRect" presStyleLbl="revTx" presStyleIdx="2" presStyleCnt="7">
        <dgm:presLayoutVars>
          <dgm:chMax val="1"/>
          <dgm:chPref val="1"/>
        </dgm:presLayoutVars>
      </dgm:prSet>
      <dgm:spPr/>
    </dgm:pt>
    <dgm:pt modelId="{C258EBF7-3203-4891-8029-264347B595FC}" type="pres">
      <dgm:prSet presAssocID="{0FE12A6E-7B01-401D-9F14-CEA6CE4BA7F0}" presName="sibTrans" presStyleCnt="0"/>
      <dgm:spPr/>
    </dgm:pt>
    <dgm:pt modelId="{1354F1A6-0431-4BEE-ACE0-13963AFB6A2A}" type="pres">
      <dgm:prSet presAssocID="{1395AF99-9C35-4076-992D-E5592AD2EA72}" presName="compNode" presStyleCnt="0"/>
      <dgm:spPr/>
    </dgm:pt>
    <dgm:pt modelId="{5343058B-23A4-4E2A-843D-A1F7AB162CBF}" type="pres">
      <dgm:prSet presAssocID="{1395AF99-9C35-4076-992D-E5592AD2EA72}" presName="iconBgRect" presStyleLbl="bgShp" presStyleIdx="3" presStyleCnt="7"/>
      <dgm:spPr/>
    </dgm:pt>
    <dgm:pt modelId="{950B682E-6BA7-497F-8EF0-47B712415AD6}" type="pres">
      <dgm:prSet presAssocID="{1395AF99-9C35-4076-992D-E5592AD2EA72}" presName="iconRect" presStyleLbl="node1" presStyleIdx="3" presStyleCnt="7"/>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Captain"/>
        </a:ext>
      </dgm:extLst>
    </dgm:pt>
    <dgm:pt modelId="{829298BF-8A1F-47F8-8ADC-79C14D9B2BB5}" type="pres">
      <dgm:prSet presAssocID="{1395AF99-9C35-4076-992D-E5592AD2EA72}" presName="spaceRect" presStyleCnt="0"/>
      <dgm:spPr/>
    </dgm:pt>
    <dgm:pt modelId="{816DE686-21F3-455A-8266-76F82622CE21}" type="pres">
      <dgm:prSet presAssocID="{1395AF99-9C35-4076-992D-E5592AD2EA72}" presName="textRect" presStyleLbl="revTx" presStyleIdx="3" presStyleCnt="7">
        <dgm:presLayoutVars>
          <dgm:chMax val="1"/>
          <dgm:chPref val="1"/>
        </dgm:presLayoutVars>
      </dgm:prSet>
      <dgm:spPr/>
    </dgm:pt>
    <dgm:pt modelId="{EF5AA66B-6D3B-4AB1-AFDE-FDF8EA451EB5}" type="pres">
      <dgm:prSet presAssocID="{F54AB917-7DFD-405E-8CA7-3DB5E5AB64E9}" presName="sibTrans" presStyleCnt="0"/>
      <dgm:spPr/>
    </dgm:pt>
    <dgm:pt modelId="{A7ACD740-EBE4-468B-A636-6909F58AFC00}" type="pres">
      <dgm:prSet presAssocID="{3FF169DC-BB43-47DE-A772-D88F22D68C7A}" presName="compNode" presStyleCnt="0"/>
      <dgm:spPr/>
    </dgm:pt>
    <dgm:pt modelId="{1CB16F5A-CB05-47FF-BE1F-06229362D22E}" type="pres">
      <dgm:prSet presAssocID="{3FF169DC-BB43-47DE-A772-D88F22D68C7A}" presName="iconBgRect" presStyleLbl="bgShp" presStyleIdx="4" presStyleCnt="7"/>
      <dgm:spPr/>
    </dgm:pt>
    <dgm:pt modelId="{C7C6367D-3592-42FF-9635-FBECCB66D69C}" type="pres">
      <dgm:prSet presAssocID="{3FF169DC-BB43-47DE-A772-D88F22D68C7A}" presName="iconRect" presStyleLbl="node1" presStyleIdx="4" presStyleCnt="7"/>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Envelope"/>
        </a:ext>
      </dgm:extLst>
    </dgm:pt>
    <dgm:pt modelId="{D15C1B22-FA13-49DD-9D4F-148210EA7C80}" type="pres">
      <dgm:prSet presAssocID="{3FF169DC-BB43-47DE-A772-D88F22D68C7A}" presName="spaceRect" presStyleCnt="0"/>
      <dgm:spPr/>
    </dgm:pt>
    <dgm:pt modelId="{9C3D92BF-A2B4-4847-9FFC-748DC5E8ACC6}" type="pres">
      <dgm:prSet presAssocID="{3FF169DC-BB43-47DE-A772-D88F22D68C7A}" presName="textRect" presStyleLbl="revTx" presStyleIdx="4" presStyleCnt="7">
        <dgm:presLayoutVars>
          <dgm:chMax val="1"/>
          <dgm:chPref val="1"/>
        </dgm:presLayoutVars>
      </dgm:prSet>
      <dgm:spPr/>
    </dgm:pt>
    <dgm:pt modelId="{F7C4DC2B-1F36-4913-A6BB-7C9FA5CC4A3E}" type="pres">
      <dgm:prSet presAssocID="{663DA1AA-6DE3-46CC-8435-6D1BFDEA4D49}" presName="sibTrans" presStyleCnt="0"/>
      <dgm:spPr/>
    </dgm:pt>
    <dgm:pt modelId="{A1667EE7-66BE-4543-AC83-135DF141542F}" type="pres">
      <dgm:prSet presAssocID="{27ECDD9F-D8EC-4A2C-8147-AE767915F6BA}" presName="compNode" presStyleCnt="0"/>
      <dgm:spPr/>
    </dgm:pt>
    <dgm:pt modelId="{9E060624-8EFC-4FEC-A110-D3D96A3CF090}" type="pres">
      <dgm:prSet presAssocID="{27ECDD9F-D8EC-4A2C-8147-AE767915F6BA}" presName="iconBgRect" presStyleLbl="bgShp" presStyleIdx="5" presStyleCnt="7"/>
      <dgm:spPr/>
    </dgm:pt>
    <dgm:pt modelId="{F25C8F49-D94C-42CE-BA0B-13233AC548BD}" type="pres">
      <dgm:prSet presAssocID="{27ECDD9F-D8EC-4A2C-8147-AE767915F6BA}" presName="iconRect" presStyleLbl="node1" presStyleIdx="5" presStyleCnt="7"/>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dgm:spPr>
      <dgm:extLst>
        <a:ext uri="{E40237B7-FDA0-4F09-8148-C483321AD2D9}">
          <dgm14:cNvPr xmlns:dgm14="http://schemas.microsoft.com/office/drawing/2010/diagram" id="0" name="" descr="Bitcoin"/>
        </a:ext>
      </dgm:extLst>
    </dgm:pt>
    <dgm:pt modelId="{5D01F9B5-5F47-40E4-9D2C-1914FB726669}" type="pres">
      <dgm:prSet presAssocID="{27ECDD9F-D8EC-4A2C-8147-AE767915F6BA}" presName="spaceRect" presStyleCnt="0"/>
      <dgm:spPr/>
    </dgm:pt>
    <dgm:pt modelId="{88F04805-08FF-4538-A2BC-44B0FD8CEC9B}" type="pres">
      <dgm:prSet presAssocID="{27ECDD9F-D8EC-4A2C-8147-AE767915F6BA}" presName="textRect" presStyleLbl="revTx" presStyleIdx="5" presStyleCnt="7">
        <dgm:presLayoutVars>
          <dgm:chMax val="1"/>
          <dgm:chPref val="1"/>
        </dgm:presLayoutVars>
      </dgm:prSet>
      <dgm:spPr/>
    </dgm:pt>
    <dgm:pt modelId="{A34BE24D-1394-4BA4-BD49-FCEFB452A7A2}" type="pres">
      <dgm:prSet presAssocID="{4ADBCDC7-3888-402A-9B8E-510DAFC755A8}" presName="sibTrans" presStyleCnt="0"/>
      <dgm:spPr/>
    </dgm:pt>
    <dgm:pt modelId="{EC39C7FC-AD5F-438E-9B7D-6BE8CED5813B}" type="pres">
      <dgm:prSet presAssocID="{17550374-6139-4371-9D49-F09285D7B01A}" presName="compNode" presStyleCnt="0"/>
      <dgm:spPr/>
    </dgm:pt>
    <dgm:pt modelId="{A2B3FF79-B730-470C-A80A-6DD347626F42}" type="pres">
      <dgm:prSet presAssocID="{17550374-6139-4371-9D49-F09285D7B01A}" presName="iconBgRect" presStyleLbl="bgShp" presStyleIdx="6" presStyleCnt="7"/>
      <dgm:spPr/>
    </dgm:pt>
    <dgm:pt modelId="{5D587FDD-C80D-4B6B-8EBD-EC2F87ADBA2B}" type="pres">
      <dgm:prSet presAssocID="{17550374-6139-4371-9D49-F09285D7B01A}" presName="iconRect" presStyleLbl="node1" presStyleIdx="6" presStyleCnt="7"/>
      <dgm:spPr>
        <a:blipFill>
          <a:blip xmlns:r="http://schemas.openxmlformats.org/officeDocument/2006/relationships"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a:ln>
          <a:noFill/>
        </a:ln>
      </dgm:spPr>
      <dgm:extLst>
        <a:ext uri="{E40237B7-FDA0-4F09-8148-C483321AD2D9}">
          <dgm14:cNvPr xmlns:dgm14="http://schemas.microsoft.com/office/drawing/2010/diagram" id="0" name="" descr="Mahjong"/>
        </a:ext>
      </dgm:extLst>
    </dgm:pt>
    <dgm:pt modelId="{5B2AB3F1-A2FC-434C-9A81-3D2A15D8F24C}" type="pres">
      <dgm:prSet presAssocID="{17550374-6139-4371-9D49-F09285D7B01A}" presName="spaceRect" presStyleCnt="0"/>
      <dgm:spPr/>
    </dgm:pt>
    <dgm:pt modelId="{7AB0EFF1-3509-42A7-ABFA-2DBB57E7A383}" type="pres">
      <dgm:prSet presAssocID="{17550374-6139-4371-9D49-F09285D7B01A}" presName="textRect" presStyleLbl="revTx" presStyleIdx="6" presStyleCnt="7">
        <dgm:presLayoutVars>
          <dgm:chMax val="1"/>
          <dgm:chPref val="1"/>
        </dgm:presLayoutVars>
      </dgm:prSet>
      <dgm:spPr/>
    </dgm:pt>
  </dgm:ptLst>
  <dgm:cxnLst>
    <dgm:cxn modelId="{2C61590E-A397-470F-8085-13FD75E3A021}" type="presOf" srcId="{17550374-6139-4371-9D49-F09285D7B01A}" destId="{7AB0EFF1-3509-42A7-ABFA-2DBB57E7A383}" srcOrd="0" destOrd="0" presId="urn:microsoft.com/office/officeart/2018/5/layout/IconCircleLabelList"/>
    <dgm:cxn modelId="{1D776014-BAA5-4015-8D7D-8981A4EE0A2F}" type="presOf" srcId="{68899481-3229-4894-921A-61CCDED4212B}" destId="{C5A53A5F-4375-4BFC-978C-E8436684B5B6}" srcOrd="0" destOrd="0" presId="urn:microsoft.com/office/officeart/2018/5/layout/IconCircleLabelList"/>
    <dgm:cxn modelId="{8B0EF624-E9AD-4E73-AD01-2710239461C7}" srcId="{139D493B-0BE0-4C0F-903B-43293B8291E6}" destId="{49E1AD7C-2BA7-4543-902D-36A8CED6A537}" srcOrd="0" destOrd="0" parTransId="{D39206BD-3E85-4B95-81E4-1E3866D069FB}" sibTransId="{B0F7034B-EE26-4C13-944C-D7950BFC9A7F}"/>
    <dgm:cxn modelId="{869B5F2F-89BF-475D-8981-961923A479AC}" type="presOf" srcId="{139D493B-0BE0-4C0F-903B-43293B8291E6}" destId="{F8CC9C5E-4F9C-48EE-A229-4D8A2857D604}" srcOrd="0" destOrd="0" presId="urn:microsoft.com/office/officeart/2018/5/layout/IconCircleLabelList"/>
    <dgm:cxn modelId="{6552F271-D3F0-4EC1-A4E7-5F958A05E884}" srcId="{139D493B-0BE0-4C0F-903B-43293B8291E6}" destId="{17550374-6139-4371-9D49-F09285D7B01A}" srcOrd="6" destOrd="0" parTransId="{CE40C2CC-3E05-4CFD-BE50-82833F2D0244}" sibTransId="{818CE106-1D1E-42C4-A961-AE6658D9A32A}"/>
    <dgm:cxn modelId="{9E4A7556-DD1C-40D7-AA99-D491A7437769}" type="presOf" srcId="{27ECDD9F-D8EC-4A2C-8147-AE767915F6BA}" destId="{88F04805-08FF-4538-A2BC-44B0FD8CEC9B}" srcOrd="0" destOrd="0" presId="urn:microsoft.com/office/officeart/2018/5/layout/IconCircleLabelList"/>
    <dgm:cxn modelId="{5365457B-3EDD-4240-8633-4BF453A7B510}" srcId="{139D493B-0BE0-4C0F-903B-43293B8291E6}" destId="{27ECDD9F-D8EC-4A2C-8147-AE767915F6BA}" srcOrd="5" destOrd="0" parTransId="{7DFE0339-A438-4FA9-B251-902A7791B147}" sibTransId="{4ADBCDC7-3888-402A-9B8E-510DAFC755A8}"/>
    <dgm:cxn modelId="{8F468B84-187B-43FC-9BA2-B858E1C85E2A}" type="presOf" srcId="{3FF169DC-BB43-47DE-A772-D88F22D68C7A}" destId="{9C3D92BF-A2B4-4847-9FFC-748DC5E8ACC6}" srcOrd="0" destOrd="0" presId="urn:microsoft.com/office/officeart/2018/5/layout/IconCircleLabelList"/>
    <dgm:cxn modelId="{523A4F8C-236A-4C43-A18B-BA0F389BE396}" type="presOf" srcId="{490CD6E7-73C4-4D62-B072-97DDACC0684F}" destId="{9C35F1CF-0D1A-44CF-B21B-43C97C81FF41}" srcOrd="0" destOrd="0" presId="urn:microsoft.com/office/officeart/2018/5/layout/IconCircleLabelList"/>
    <dgm:cxn modelId="{60EB829E-8911-4517-8AB6-55DAFCB98998}" srcId="{139D493B-0BE0-4C0F-903B-43293B8291E6}" destId="{68899481-3229-4894-921A-61CCDED4212B}" srcOrd="1" destOrd="0" parTransId="{2EC9FD6A-1880-47C9-8636-84A61BF7D3A4}" sibTransId="{AB2BD1E8-8C76-4B5F-B329-C8688E1C7F7F}"/>
    <dgm:cxn modelId="{E65D4DA0-CE09-4159-B636-9BA26ABCB535}" srcId="{139D493B-0BE0-4C0F-903B-43293B8291E6}" destId="{490CD6E7-73C4-4D62-B072-97DDACC0684F}" srcOrd="2" destOrd="0" parTransId="{350D7C17-1FE3-4104-8F2B-CCB06AECB932}" sibTransId="{0FE12A6E-7B01-401D-9F14-CEA6CE4BA7F0}"/>
    <dgm:cxn modelId="{9640FEB2-ACEF-46F8-B7CF-65D9AFE4E9A2}" type="presOf" srcId="{49E1AD7C-2BA7-4543-902D-36A8CED6A537}" destId="{D404C53C-F21B-4E31-87CF-B257B9CB1A45}" srcOrd="0" destOrd="0" presId="urn:microsoft.com/office/officeart/2018/5/layout/IconCircleLabelList"/>
    <dgm:cxn modelId="{83D7B1BD-88B1-49D1-8344-C125F4E43B03}" type="presOf" srcId="{1395AF99-9C35-4076-992D-E5592AD2EA72}" destId="{816DE686-21F3-455A-8266-76F82622CE21}" srcOrd="0" destOrd="0" presId="urn:microsoft.com/office/officeart/2018/5/layout/IconCircleLabelList"/>
    <dgm:cxn modelId="{FB277FD4-0B6D-4694-B7D1-4D861463F6EE}" srcId="{139D493B-0BE0-4C0F-903B-43293B8291E6}" destId="{1395AF99-9C35-4076-992D-E5592AD2EA72}" srcOrd="3" destOrd="0" parTransId="{85F09571-65F7-4E44-9A03-B40D4B3CE321}" sibTransId="{F54AB917-7DFD-405E-8CA7-3DB5E5AB64E9}"/>
    <dgm:cxn modelId="{FD8D94FD-22F0-40B0-8AE5-29A0432127D2}" srcId="{139D493B-0BE0-4C0F-903B-43293B8291E6}" destId="{3FF169DC-BB43-47DE-A772-D88F22D68C7A}" srcOrd="4" destOrd="0" parTransId="{9CF89F76-7022-4A6D-A3C0-9B00208D8D40}" sibTransId="{663DA1AA-6DE3-46CC-8435-6D1BFDEA4D49}"/>
    <dgm:cxn modelId="{2EC1091B-EAAC-4D9A-BBC0-77659764B35D}" type="presParOf" srcId="{F8CC9C5E-4F9C-48EE-A229-4D8A2857D604}" destId="{AA6D3372-B361-40B1-9FBA-E51D35F919AD}" srcOrd="0" destOrd="0" presId="urn:microsoft.com/office/officeart/2018/5/layout/IconCircleLabelList"/>
    <dgm:cxn modelId="{4F72CB94-7FC1-494A-A25E-EBDF7214820C}" type="presParOf" srcId="{AA6D3372-B361-40B1-9FBA-E51D35F919AD}" destId="{8AD71E13-FE6C-43A8-B03A-881BD254F8EA}" srcOrd="0" destOrd="0" presId="urn:microsoft.com/office/officeart/2018/5/layout/IconCircleLabelList"/>
    <dgm:cxn modelId="{8B0A2E02-3BA7-4BD6-95D2-5DC13BA500C7}" type="presParOf" srcId="{AA6D3372-B361-40B1-9FBA-E51D35F919AD}" destId="{6BF2FFB3-0FC1-41D3-A9D8-792ABF1BF0C2}" srcOrd="1" destOrd="0" presId="urn:microsoft.com/office/officeart/2018/5/layout/IconCircleLabelList"/>
    <dgm:cxn modelId="{72BD41D0-C743-41AF-AA52-878688D6416F}" type="presParOf" srcId="{AA6D3372-B361-40B1-9FBA-E51D35F919AD}" destId="{BEB09E6B-10AA-4190-AD57-1B8A063DEE06}" srcOrd="2" destOrd="0" presId="urn:microsoft.com/office/officeart/2018/5/layout/IconCircleLabelList"/>
    <dgm:cxn modelId="{14EC911D-06E6-4CD0-BAC5-7B128B9724CF}" type="presParOf" srcId="{AA6D3372-B361-40B1-9FBA-E51D35F919AD}" destId="{D404C53C-F21B-4E31-87CF-B257B9CB1A45}" srcOrd="3" destOrd="0" presId="urn:microsoft.com/office/officeart/2018/5/layout/IconCircleLabelList"/>
    <dgm:cxn modelId="{783A4442-F2AB-49D3-BDB2-4463198FA941}" type="presParOf" srcId="{F8CC9C5E-4F9C-48EE-A229-4D8A2857D604}" destId="{94D774DD-1CFD-443C-B831-2A37C975268C}" srcOrd="1" destOrd="0" presId="urn:microsoft.com/office/officeart/2018/5/layout/IconCircleLabelList"/>
    <dgm:cxn modelId="{17F61CE5-10C5-4215-B284-84F16E6C0EF9}" type="presParOf" srcId="{F8CC9C5E-4F9C-48EE-A229-4D8A2857D604}" destId="{BEF86164-BCF2-4369-A4D2-682FEE12526A}" srcOrd="2" destOrd="0" presId="urn:microsoft.com/office/officeart/2018/5/layout/IconCircleLabelList"/>
    <dgm:cxn modelId="{8C56FD4D-1E63-4742-BA42-B26CB247ACA9}" type="presParOf" srcId="{BEF86164-BCF2-4369-A4D2-682FEE12526A}" destId="{7F411AD8-4AF9-462E-B5A5-271DD08A0386}" srcOrd="0" destOrd="0" presId="urn:microsoft.com/office/officeart/2018/5/layout/IconCircleLabelList"/>
    <dgm:cxn modelId="{CE17AB4F-744C-4861-8BF2-2B640DEAB348}" type="presParOf" srcId="{BEF86164-BCF2-4369-A4D2-682FEE12526A}" destId="{DCDE8813-5DEF-4951-B1D4-451042551E2F}" srcOrd="1" destOrd="0" presId="urn:microsoft.com/office/officeart/2018/5/layout/IconCircleLabelList"/>
    <dgm:cxn modelId="{B9B739BE-2884-4289-B4EB-45D4C71BD11C}" type="presParOf" srcId="{BEF86164-BCF2-4369-A4D2-682FEE12526A}" destId="{35F1068E-C483-4283-AC7F-128BD745FD4F}" srcOrd="2" destOrd="0" presId="urn:microsoft.com/office/officeart/2018/5/layout/IconCircleLabelList"/>
    <dgm:cxn modelId="{D0B77A05-5BF1-4389-9DED-9205634B3FB1}" type="presParOf" srcId="{BEF86164-BCF2-4369-A4D2-682FEE12526A}" destId="{C5A53A5F-4375-4BFC-978C-E8436684B5B6}" srcOrd="3" destOrd="0" presId="urn:microsoft.com/office/officeart/2018/5/layout/IconCircleLabelList"/>
    <dgm:cxn modelId="{AFC583C2-BD98-4F01-AA85-303200446C99}" type="presParOf" srcId="{F8CC9C5E-4F9C-48EE-A229-4D8A2857D604}" destId="{5DFD78B0-1499-47AD-90C9-8EEE90447CB7}" srcOrd="3" destOrd="0" presId="urn:microsoft.com/office/officeart/2018/5/layout/IconCircleLabelList"/>
    <dgm:cxn modelId="{789BD89E-7BFD-4C32-8842-00D901F769D7}" type="presParOf" srcId="{F8CC9C5E-4F9C-48EE-A229-4D8A2857D604}" destId="{75FE1F92-0AB3-4E09-AA2A-5DFAD907381B}" srcOrd="4" destOrd="0" presId="urn:microsoft.com/office/officeart/2018/5/layout/IconCircleLabelList"/>
    <dgm:cxn modelId="{8DE4EB2A-2D97-46A6-8165-8EAB43E58FD3}" type="presParOf" srcId="{75FE1F92-0AB3-4E09-AA2A-5DFAD907381B}" destId="{31C58EC6-C3F4-47E7-9CBB-382BC63F8AB0}" srcOrd="0" destOrd="0" presId="urn:microsoft.com/office/officeart/2018/5/layout/IconCircleLabelList"/>
    <dgm:cxn modelId="{ABA97906-E92A-4A4B-A537-1D432A65E2B4}" type="presParOf" srcId="{75FE1F92-0AB3-4E09-AA2A-5DFAD907381B}" destId="{9E63E85D-5CED-4E6F-A4FD-DB4C6CF9E996}" srcOrd="1" destOrd="0" presId="urn:microsoft.com/office/officeart/2018/5/layout/IconCircleLabelList"/>
    <dgm:cxn modelId="{EE0C63A8-3A64-4940-8B65-149FE862214A}" type="presParOf" srcId="{75FE1F92-0AB3-4E09-AA2A-5DFAD907381B}" destId="{7F4090EC-EAFC-4F0A-83DD-434C7BC90E17}" srcOrd="2" destOrd="0" presId="urn:microsoft.com/office/officeart/2018/5/layout/IconCircleLabelList"/>
    <dgm:cxn modelId="{FB365828-28A1-49C6-A4DA-5D3FBA4860E1}" type="presParOf" srcId="{75FE1F92-0AB3-4E09-AA2A-5DFAD907381B}" destId="{9C35F1CF-0D1A-44CF-B21B-43C97C81FF41}" srcOrd="3" destOrd="0" presId="urn:microsoft.com/office/officeart/2018/5/layout/IconCircleLabelList"/>
    <dgm:cxn modelId="{6B6BB870-E459-4889-A2DE-F7184EB1CFCE}" type="presParOf" srcId="{F8CC9C5E-4F9C-48EE-A229-4D8A2857D604}" destId="{C258EBF7-3203-4891-8029-264347B595FC}" srcOrd="5" destOrd="0" presId="urn:microsoft.com/office/officeart/2018/5/layout/IconCircleLabelList"/>
    <dgm:cxn modelId="{C288A7F0-E0AA-4376-A2E1-45DDF0EF1650}" type="presParOf" srcId="{F8CC9C5E-4F9C-48EE-A229-4D8A2857D604}" destId="{1354F1A6-0431-4BEE-ACE0-13963AFB6A2A}" srcOrd="6" destOrd="0" presId="urn:microsoft.com/office/officeart/2018/5/layout/IconCircleLabelList"/>
    <dgm:cxn modelId="{5835ADD2-AC01-48BD-A10D-554BEE52F63B}" type="presParOf" srcId="{1354F1A6-0431-4BEE-ACE0-13963AFB6A2A}" destId="{5343058B-23A4-4E2A-843D-A1F7AB162CBF}" srcOrd="0" destOrd="0" presId="urn:microsoft.com/office/officeart/2018/5/layout/IconCircleLabelList"/>
    <dgm:cxn modelId="{A9839DF9-45DF-4727-8822-8CC53FC995B6}" type="presParOf" srcId="{1354F1A6-0431-4BEE-ACE0-13963AFB6A2A}" destId="{950B682E-6BA7-497F-8EF0-47B712415AD6}" srcOrd="1" destOrd="0" presId="urn:microsoft.com/office/officeart/2018/5/layout/IconCircleLabelList"/>
    <dgm:cxn modelId="{2C67D7C7-AC36-47AA-9051-B0F8BAA13DF6}" type="presParOf" srcId="{1354F1A6-0431-4BEE-ACE0-13963AFB6A2A}" destId="{829298BF-8A1F-47F8-8ADC-79C14D9B2BB5}" srcOrd="2" destOrd="0" presId="urn:microsoft.com/office/officeart/2018/5/layout/IconCircleLabelList"/>
    <dgm:cxn modelId="{6D6FEB17-DAC5-4E34-9090-AAB7C9C4F4DB}" type="presParOf" srcId="{1354F1A6-0431-4BEE-ACE0-13963AFB6A2A}" destId="{816DE686-21F3-455A-8266-76F82622CE21}" srcOrd="3" destOrd="0" presId="urn:microsoft.com/office/officeart/2018/5/layout/IconCircleLabelList"/>
    <dgm:cxn modelId="{A0E76CD7-855F-4D55-91D9-A25031EB767D}" type="presParOf" srcId="{F8CC9C5E-4F9C-48EE-A229-4D8A2857D604}" destId="{EF5AA66B-6D3B-4AB1-AFDE-FDF8EA451EB5}" srcOrd="7" destOrd="0" presId="urn:microsoft.com/office/officeart/2018/5/layout/IconCircleLabelList"/>
    <dgm:cxn modelId="{8659B373-869E-48A5-BB3E-AEEC681F61D9}" type="presParOf" srcId="{F8CC9C5E-4F9C-48EE-A229-4D8A2857D604}" destId="{A7ACD740-EBE4-468B-A636-6909F58AFC00}" srcOrd="8" destOrd="0" presId="urn:microsoft.com/office/officeart/2018/5/layout/IconCircleLabelList"/>
    <dgm:cxn modelId="{6959AE2B-E1E7-4175-A82D-5978A472C5BD}" type="presParOf" srcId="{A7ACD740-EBE4-468B-A636-6909F58AFC00}" destId="{1CB16F5A-CB05-47FF-BE1F-06229362D22E}" srcOrd="0" destOrd="0" presId="urn:microsoft.com/office/officeart/2018/5/layout/IconCircleLabelList"/>
    <dgm:cxn modelId="{5EAFEFEA-A7F3-4E7B-A8EA-3B26F5CF0767}" type="presParOf" srcId="{A7ACD740-EBE4-468B-A636-6909F58AFC00}" destId="{C7C6367D-3592-42FF-9635-FBECCB66D69C}" srcOrd="1" destOrd="0" presId="urn:microsoft.com/office/officeart/2018/5/layout/IconCircleLabelList"/>
    <dgm:cxn modelId="{5B194235-7274-419D-9AA1-45A90B3A20B0}" type="presParOf" srcId="{A7ACD740-EBE4-468B-A636-6909F58AFC00}" destId="{D15C1B22-FA13-49DD-9D4F-148210EA7C80}" srcOrd="2" destOrd="0" presId="urn:microsoft.com/office/officeart/2018/5/layout/IconCircleLabelList"/>
    <dgm:cxn modelId="{6C0F71A2-67D0-48EF-9202-6844C0BBE7CB}" type="presParOf" srcId="{A7ACD740-EBE4-468B-A636-6909F58AFC00}" destId="{9C3D92BF-A2B4-4847-9FFC-748DC5E8ACC6}" srcOrd="3" destOrd="0" presId="urn:microsoft.com/office/officeart/2018/5/layout/IconCircleLabelList"/>
    <dgm:cxn modelId="{7106C547-7A6C-4E38-8818-2A043A642652}" type="presParOf" srcId="{F8CC9C5E-4F9C-48EE-A229-4D8A2857D604}" destId="{F7C4DC2B-1F36-4913-A6BB-7C9FA5CC4A3E}" srcOrd="9" destOrd="0" presId="urn:microsoft.com/office/officeart/2018/5/layout/IconCircleLabelList"/>
    <dgm:cxn modelId="{848D2F1D-A7BF-4DA6-BB6C-8D0609783C00}" type="presParOf" srcId="{F8CC9C5E-4F9C-48EE-A229-4D8A2857D604}" destId="{A1667EE7-66BE-4543-AC83-135DF141542F}" srcOrd="10" destOrd="0" presId="urn:microsoft.com/office/officeart/2018/5/layout/IconCircleLabelList"/>
    <dgm:cxn modelId="{97D79CD7-54AF-4072-963C-800150ED85F3}" type="presParOf" srcId="{A1667EE7-66BE-4543-AC83-135DF141542F}" destId="{9E060624-8EFC-4FEC-A110-D3D96A3CF090}" srcOrd="0" destOrd="0" presId="urn:microsoft.com/office/officeart/2018/5/layout/IconCircleLabelList"/>
    <dgm:cxn modelId="{4274EF5C-2DEC-469D-9F49-53AE50CECD2A}" type="presParOf" srcId="{A1667EE7-66BE-4543-AC83-135DF141542F}" destId="{F25C8F49-D94C-42CE-BA0B-13233AC548BD}" srcOrd="1" destOrd="0" presId="urn:microsoft.com/office/officeart/2018/5/layout/IconCircleLabelList"/>
    <dgm:cxn modelId="{1D773E4B-7C89-45C0-83CB-1BCD5A0C7254}" type="presParOf" srcId="{A1667EE7-66BE-4543-AC83-135DF141542F}" destId="{5D01F9B5-5F47-40E4-9D2C-1914FB726669}" srcOrd="2" destOrd="0" presId="urn:microsoft.com/office/officeart/2018/5/layout/IconCircleLabelList"/>
    <dgm:cxn modelId="{12B55D38-8F07-4CFC-B5D9-522402B392FC}" type="presParOf" srcId="{A1667EE7-66BE-4543-AC83-135DF141542F}" destId="{88F04805-08FF-4538-A2BC-44B0FD8CEC9B}" srcOrd="3" destOrd="0" presId="urn:microsoft.com/office/officeart/2018/5/layout/IconCircleLabelList"/>
    <dgm:cxn modelId="{7A78D938-9954-42C4-84CE-FA1894410121}" type="presParOf" srcId="{F8CC9C5E-4F9C-48EE-A229-4D8A2857D604}" destId="{A34BE24D-1394-4BA4-BD49-FCEFB452A7A2}" srcOrd="11" destOrd="0" presId="urn:microsoft.com/office/officeart/2018/5/layout/IconCircleLabelList"/>
    <dgm:cxn modelId="{AEC0C95B-2C75-4159-9F12-E18C7CE17C97}" type="presParOf" srcId="{F8CC9C5E-4F9C-48EE-A229-4D8A2857D604}" destId="{EC39C7FC-AD5F-438E-9B7D-6BE8CED5813B}" srcOrd="12" destOrd="0" presId="urn:microsoft.com/office/officeart/2018/5/layout/IconCircleLabelList"/>
    <dgm:cxn modelId="{54481894-7EA3-4118-988F-760D08174973}" type="presParOf" srcId="{EC39C7FC-AD5F-438E-9B7D-6BE8CED5813B}" destId="{A2B3FF79-B730-470C-A80A-6DD347626F42}" srcOrd="0" destOrd="0" presId="urn:microsoft.com/office/officeart/2018/5/layout/IconCircleLabelList"/>
    <dgm:cxn modelId="{08AA60FE-98A1-44FA-9C82-A1C6D29FE7CD}" type="presParOf" srcId="{EC39C7FC-AD5F-438E-9B7D-6BE8CED5813B}" destId="{5D587FDD-C80D-4B6B-8EBD-EC2F87ADBA2B}" srcOrd="1" destOrd="0" presId="urn:microsoft.com/office/officeart/2018/5/layout/IconCircleLabelList"/>
    <dgm:cxn modelId="{769ECDE8-886D-442C-977C-9204C8508F20}" type="presParOf" srcId="{EC39C7FC-AD5F-438E-9B7D-6BE8CED5813B}" destId="{5B2AB3F1-A2FC-434C-9A81-3D2A15D8F24C}" srcOrd="2" destOrd="0" presId="urn:microsoft.com/office/officeart/2018/5/layout/IconCircleLabelList"/>
    <dgm:cxn modelId="{BEDDDB10-742B-43B8-97CE-C11032832765}" type="presParOf" srcId="{EC39C7FC-AD5F-438E-9B7D-6BE8CED5813B}" destId="{7AB0EFF1-3509-42A7-ABFA-2DBB57E7A383}" srcOrd="3" destOrd="0" presId="urn:microsoft.com/office/officeart/2018/5/layout/IconCircleLabel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86EFA5-57D6-4D8C-B002-B154964F6C03}"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8387AE19-B49E-4206-84D7-1ED64750494A}">
      <dgm:prSet/>
      <dgm:spPr/>
      <dgm:t>
        <a:bodyPr/>
        <a:lstStyle/>
        <a:p>
          <a:pPr>
            <a:defRPr cap="all"/>
          </a:pPr>
          <a:r>
            <a:rPr lang="fr-FR" dirty="0">
              <a:latin typeface="Verdana" panose="020B0604030504040204" pitchFamily="34" charset="0"/>
              <a:ea typeface="Verdana" panose="020B0604030504040204" pitchFamily="34" charset="0"/>
              <a:cs typeface="Verdana" panose="020B0604030504040204" pitchFamily="34" charset="0"/>
            </a:rPr>
            <a:t>Organisation pyramidale</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55B39EAE-3D62-43BF-AB67-24D400F6AEAD}" type="parTrans" cxnId="{27C3ADB0-595E-4AA2-AC0C-B718C811ADCA}">
      <dgm:prSet/>
      <dgm:spPr/>
      <dgm:t>
        <a:bodyPr/>
        <a:lstStyle/>
        <a:p>
          <a:endParaRPr lang="en-US"/>
        </a:p>
      </dgm:t>
    </dgm:pt>
    <dgm:pt modelId="{0CD822F8-326C-4B31-8445-301DBCB89AFE}" type="sibTrans" cxnId="{27C3ADB0-595E-4AA2-AC0C-B718C811ADCA}">
      <dgm:prSet/>
      <dgm:spPr/>
      <dgm:t>
        <a:bodyPr/>
        <a:lstStyle/>
        <a:p>
          <a:endParaRPr lang="en-US"/>
        </a:p>
      </dgm:t>
    </dgm:pt>
    <dgm:pt modelId="{E0448768-5D23-4BA8-96B6-BE8C0007AD0D}">
      <dgm:prSet/>
      <dgm:spPr/>
      <dgm:t>
        <a:bodyPr/>
        <a:lstStyle/>
        <a:p>
          <a:pPr algn="ctr">
            <a:defRPr cap="all"/>
          </a:pPr>
          <a:r>
            <a:rPr lang="fr-FR" dirty="0">
              <a:latin typeface="Verdana" panose="020B0604030504040204" pitchFamily="34" charset="0"/>
              <a:ea typeface="Verdana" panose="020B0604030504040204" pitchFamily="34" charset="0"/>
              <a:cs typeface="Verdana" panose="020B0604030504040204" pitchFamily="34" charset="0"/>
            </a:rPr>
            <a:t>L’organisation classique des associations peut convenir dans la plupart des associations.</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45FBF01B-5B27-4C63-A414-904E8AC621B0}" type="parTrans" cxnId="{A19FB106-B6B2-4047-8320-CFE7E8885B92}">
      <dgm:prSet/>
      <dgm:spPr/>
      <dgm:t>
        <a:bodyPr/>
        <a:lstStyle/>
        <a:p>
          <a:endParaRPr lang="en-US"/>
        </a:p>
      </dgm:t>
    </dgm:pt>
    <dgm:pt modelId="{8CFCE326-E631-4056-B446-EF721077ACC8}" type="sibTrans" cxnId="{A19FB106-B6B2-4047-8320-CFE7E8885B92}">
      <dgm:prSet/>
      <dgm:spPr/>
      <dgm:t>
        <a:bodyPr/>
        <a:lstStyle/>
        <a:p>
          <a:endParaRPr lang="en-US"/>
        </a:p>
      </dgm:t>
    </dgm:pt>
    <dgm:pt modelId="{C3DC8831-E0AB-40D2-826F-8E68784CC6CD}">
      <dgm:prSet/>
      <dgm:spPr/>
      <dgm:t>
        <a:bodyPr/>
        <a:lstStyle/>
        <a:p>
          <a:pPr algn="ctr">
            <a:defRPr cap="all"/>
          </a:pPr>
          <a:r>
            <a:rPr lang="fr-FR" dirty="0">
              <a:latin typeface="Verdana" panose="020B0604030504040204" pitchFamily="34" charset="0"/>
              <a:ea typeface="Verdana" panose="020B0604030504040204" pitchFamily="34" charset="0"/>
              <a:cs typeface="Verdana" panose="020B0604030504040204" pitchFamily="34" charset="0"/>
            </a:rPr>
            <a:t>Doté d’un conseil d’administration et parfois d’un bureau, voir de commissions, de sections ce modèle est largement généralisé.</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3F81BEE5-DB32-4988-9B34-C85E8061BAEC}" type="parTrans" cxnId="{E38E3F24-2443-44E2-BB53-52C9D2FFFEE9}">
      <dgm:prSet/>
      <dgm:spPr/>
      <dgm:t>
        <a:bodyPr/>
        <a:lstStyle/>
        <a:p>
          <a:endParaRPr lang="en-US"/>
        </a:p>
      </dgm:t>
    </dgm:pt>
    <dgm:pt modelId="{63CD7EA4-2DA9-4F76-8B27-E3AC5080FB66}" type="sibTrans" cxnId="{E38E3F24-2443-44E2-BB53-52C9D2FFFEE9}">
      <dgm:prSet/>
      <dgm:spPr/>
      <dgm:t>
        <a:bodyPr/>
        <a:lstStyle/>
        <a:p>
          <a:endParaRPr lang="en-US"/>
        </a:p>
      </dgm:t>
    </dgm:pt>
    <dgm:pt modelId="{87606019-1B72-4684-9A90-C3042462EDEA}" type="pres">
      <dgm:prSet presAssocID="{8386EFA5-57D6-4D8C-B002-B154964F6C03}" presName="root" presStyleCnt="0">
        <dgm:presLayoutVars>
          <dgm:dir/>
          <dgm:resizeHandles val="exact"/>
        </dgm:presLayoutVars>
      </dgm:prSet>
      <dgm:spPr/>
    </dgm:pt>
    <dgm:pt modelId="{54CDF2C3-F45A-47A3-8121-8B38246395E4}" type="pres">
      <dgm:prSet presAssocID="{8387AE19-B49E-4206-84D7-1ED64750494A}" presName="compNode" presStyleCnt="0"/>
      <dgm:spPr/>
    </dgm:pt>
    <dgm:pt modelId="{42659251-EB9F-47CB-ACDF-9B724ECD587F}" type="pres">
      <dgm:prSet presAssocID="{8387AE19-B49E-4206-84D7-1ED64750494A}" presName="iconBgRect" presStyleLbl="bgShp" presStyleIdx="0" presStyleCnt="3"/>
      <dgm:spPr/>
    </dgm:pt>
    <dgm:pt modelId="{6917027A-973B-4329-8154-C4F071E4EA5E}" type="pres">
      <dgm:prSet presAssocID="{8387AE19-B49E-4206-84D7-1ED64750494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erarchy"/>
        </a:ext>
      </dgm:extLst>
    </dgm:pt>
    <dgm:pt modelId="{2499E937-C5EF-415D-926C-EF9413908583}" type="pres">
      <dgm:prSet presAssocID="{8387AE19-B49E-4206-84D7-1ED64750494A}" presName="spaceRect" presStyleCnt="0"/>
      <dgm:spPr/>
    </dgm:pt>
    <dgm:pt modelId="{8EF6B957-25CE-4797-B825-80819D472D1F}" type="pres">
      <dgm:prSet presAssocID="{8387AE19-B49E-4206-84D7-1ED64750494A}" presName="textRect" presStyleLbl="revTx" presStyleIdx="0" presStyleCnt="3">
        <dgm:presLayoutVars>
          <dgm:chMax val="1"/>
          <dgm:chPref val="1"/>
        </dgm:presLayoutVars>
      </dgm:prSet>
      <dgm:spPr/>
    </dgm:pt>
    <dgm:pt modelId="{29E8A275-B8F7-4672-BDC4-1E690FF61AF0}" type="pres">
      <dgm:prSet presAssocID="{0CD822F8-326C-4B31-8445-301DBCB89AFE}" presName="sibTrans" presStyleCnt="0"/>
      <dgm:spPr/>
    </dgm:pt>
    <dgm:pt modelId="{D9968815-E568-4E5E-8261-234A646584B4}" type="pres">
      <dgm:prSet presAssocID="{E0448768-5D23-4BA8-96B6-BE8C0007AD0D}" presName="compNode" presStyleCnt="0"/>
      <dgm:spPr/>
    </dgm:pt>
    <dgm:pt modelId="{CF483E43-E5B0-4CA5-8692-2F117B972557}" type="pres">
      <dgm:prSet presAssocID="{E0448768-5D23-4BA8-96B6-BE8C0007AD0D}" presName="iconBgRect" presStyleLbl="bgShp" presStyleIdx="1" presStyleCnt="3"/>
      <dgm:spPr/>
    </dgm:pt>
    <dgm:pt modelId="{201043AB-50E5-4C2D-923A-BDA84101283A}" type="pres">
      <dgm:prSet presAssocID="{E0448768-5D23-4BA8-96B6-BE8C0007AD0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rum Set"/>
        </a:ext>
      </dgm:extLst>
    </dgm:pt>
    <dgm:pt modelId="{1B1F0DCE-6908-4535-80F1-8372DCC34D1A}" type="pres">
      <dgm:prSet presAssocID="{E0448768-5D23-4BA8-96B6-BE8C0007AD0D}" presName="spaceRect" presStyleCnt="0"/>
      <dgm:spPr/>
    </dgm:pt>
    <dgm:pt modelId="{83B1163C-95D1-44CB-9122-AF101684D15A}" type="pres">
      <dgm:prSet presAssocID="{E0448768-5D23-4BA8-96B6-BE8C0007AD0D}" presName="textRect" presStyleLbl="revTx" presStyleIdx="1" presStyleCnt="3">
        <dgm:presLayoutVars>
          <dgm:chMax val="1"/>
          <dgm:chPref val="1"/>
        </dgm:presLayoutVars>
      </dgm:prSet>
      <dgm:spPr/>
    </dgm:pt>
    <dgm:pt modelId="{52D66A6E-5852-4308-8E75-3FB7D13D125D}" type="pres">
      <dgm:prSet presAssocID="{8CFCE326-E631-4056-B446-EF721077ACC8}" presName="sibTrans" presStyleCnt="0"/>
      <dgm:spPr/>
    </dgm:pt>
    <dgm:pt modelId="{31475880-92D2-4793-ABE7-CE88DC6B906D}" type="pres">
      <dgm:prSet presAssocID="{C3DC8831-E0AB-40D2-826F-8E68784CC6CD}" presName="compNode" presStyleCnt="0"/>
      <dgm:spPr/>
    </dgm:pt>
    <dgm:pt modelId="{BE2742BD-AEB0-4FDE-9676-81419139B5BF}" type="pres">
      <dgm:prSet presAssocID="{C3DC8831-E0AB-40D2-826F-8E68784CC6CD}" presName="iconBgRect" presStyleLbl="bgShp" presStyleIdx="2" presStyleCnt="3"/>
      <dgm:spPr/>
    </dgm:pt>
    <dgm:pt modelId="{907DEBD6-59C2-434E-B0EE-5156761DF248}" type="pres">
      <dgm:prSet presAssocID="{C3DC8831-E0AB-40D2-826F-8E68784CC6C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Network"/>
        </a:ext>
      </dgm:extLst>
    </dgm:pt>
    <dgm:pt modelId="{0F5BD66D-BBA9-4A70-A4CA-CE5B366E27D2}" type="pres">
      <dgm:prSet presAssocID="{C3DC8831-E0AB-40D2-826F-8E68784CC6CD}" presName="spaceRect" presStyleCnt="0"/>
      <dgm:spPr/>
    </dgm:pt>
    <dgm:pt modelId="{548DD499-5181-4C94-91F3-90ADBD252422}" type="pres">
      <dgm:prSet presAssocID="{C3DC8831-E0AB-40D2-826F-8E68784CC6CD}" presName="textRect" presStyleLbl="revTx" presStyleIdx="2" presStyleCnt="3">
        <dgm:presLayoutVars>
          <dgm:chMax val="1"/>
          <dgm:chPref val="1"/>
        </dgm:presLayoutVars>
      </dgm:prSet>
      <dgm:spPr/>
    </dgm:pt>
  </dgm:ptLst>
  <dgm:cxnLst>
    <dgm:cxn modelId="{A19FB106-B6B2-4047-8320-CFE7E8885B92}" srcId="{8386EFA5-57D6-4D8C-B002-B154964F6C03}" destId="{E0448768-5D23-4BA8-96B6-BE8C0007AD0D}" srcOrd="1" destOrd="0" parTransId="{45FBF01B-5B27-4C63-A414-904E8AC621B0}" sibTransId="{8CFCE326-E631-4056-B446-EF721077ACC8}"/>
    <dgm:cxn modelId="{1AE3601C-02D1-4FDA-B256-A6EEF7E7C492}" type="presOf" srcId="{8387AE19-B49E-4206-84D7-1ED64750494A}" destId="{8EF6B957-25CE-4797-B825-80819D472D1F}" srcOrd="0" destOrd="0" presId="urn:microsoft.com/office/officeart/2018/5/layout/IconCircleLabelList"/>
    <dgm:cxn modelId="{E38E3F24-2443-44E2-BB53-52C9D2FFFEE9}" srcId="{8386EFA5-57D6-4D8C-B002-B154964F6C03}" destId="{C3DC8831-E0AB-40D2-826F-8E68784CC6CD}" srcOrd="2" destOrd="0" parTransId="{3F81BEE5-DB32-4988-9B34-C85E8061BAEC}" sibTransId="{63CD7EA4-2DA9-4F76-8B27-E3AC5080FB66}"/>
    <dgm:cxn modelId="{9AD04F3F-8BBC-4F7D-8840-0E56B3CECB35}" type="presOf" srcId="{C3DC8831-E0AB-40D2-826F-8E68784CC6CD}" destId="{548DD499-5181-4C94-91F3-90ADBD252422}" srcOrd="0" destOrd="0" presId="urn:microsoft.com/office/officeart/2018/5/layout/IconCircleLabelList"/>
    <dgm:cxn modelId="{B6D02DAD-4C76-4448-B990-5FC818BD9876}" type="presOf" srcId="{8386EFA5-57D6-4D8C-B002-B154964F6C03}" destId="{87606019-1B72-4684-9A90-C3042462EDEA}" srcOrd="0" destOrd="0" presId="urn:microsoft.com/office/officeart/2018/5/layout/IconCircleLabelList"/>
    <dgm:cxn modelId="{27C3ADB0-595E-4AA2-AC0C-B718C811ADCA}" srcId="{8386EFA5-57D6-4D8C-B002-B154964F6C03}" destId="{8387AE19-B49E-4206-84D7-1ED64750494A}" srcOrd="0" destOrd="0" parTransId="{55B39EAE-3D62-43BF-AB67-24D400F6AEAD}" sibTransId="{0CD822F8-326C-4B31-8445-301DBCB89AFE}"/>
    <dgm:cxn modelId="{147A3DE0-AF8C-4342-9E5E-2F2C2C3BCE17}" type="presOf" srcId="{E0448768-5D23-4BA8-96B6-BE8C0007AD0D}" destId="{83B1163C-95D1-44CB-9122-AF101684D15A}" srcOrd="0" destOrd="0" presId="urn:microsoft.com/office/officeart/2018/5/layout/IconCircleLabelList"/>
    <dgm:cxn modelId="{DB6EC1F5-07D6-4764-80CD-F5F1527D8448}" type="presParOf" srcId="{87606019-1B72-4684-9A90-C3042462EDEA}" destId="{54CDF2C3-F45A-47A3-8121-8B38246395E4}" srcOrd="0" destOrd="0" presId="urn:microsoft.com/office/officeart/2018/5/layout/IconCircleLabelList"/>
    <dgm:cxn modelId="{E3175D02-4B03-4786-AB5A-B1F3658A2866}" type="presParOf" srcId="{54CDF2C3-F45A-47A3-8121-8B38246395E4}" destId="{42659251-EB9F-47CB-ACDF-9B724ECD587F}" srcOrd="0" destOrd="0" presId="urn:microsoft.com/office/officeart/2018/5/layout/IconCircleLabelList"/>
    <dgm:cxn modelId="{F2A81228-CF8D-4D28-961F-0B32B6A6C30F}" type="presParOf" srcId="{54CDF2C3-F45A-47A3-8121-8B38246395E4}" destId="{6917027A-973B-4329-8154-C4F071E4EA5E}" srcOrd="1" destOrd="0" presId="urn:microsoft.com/office/officeart/2018/5/layout/IconCircleLabelList"/>
    <dgm:cxn modelId="{2E7A52E6-97A6-4D27-98A2-3366338CB546}" type="presParOf" srcId="{54CDF2C3-F45A-47A3-8121-8B38246395E4}" destId="{2499E937-C5EF-415D-926C-EF9413908583}" srcOrd="2" destOrd="0" presId="urn:microsoft.com/office/officeart/2018/5/layout/IconCircleLabelList"/>
    <dgm:cxn modelId="{A3FFA41E-31DE-4978-A182-69B27294F4C7}" type="presParOf" srcId="{54CDF2C3-F45A-47A3-8121-8B38246395E4}" destId="{8EF6B957-25CE-4797-B825-80819D472D1F}" srcOrd="3" destOrd="0" presId="urn:microsoft.com/office/officeart/2018/5/layout/IconCircleLabelList"/>
    <dgm:cxn modelId="{E513D135-8352-457F-8CCE-68E4FF268076}" type="presParOf" srcId="{87606019-1B72-4684-9A90-C3042462EDEA}" destId="{29E8A275-B8F7-4672-BDC4-1E690FF61AF0}" srcOrd="1" destOrd="0" presId="urn:microsoft.com/office/officeart/2018/5/layout/IconCircleLabelList"/>
    <dgm:cxn modelId="{D0061371-5257-4646-B236-F3BB9039097A}" type="presParOf" srcId="{87606019-1B72-4684-9A90-C3042462EDEA}" destId="{D9968815-E568-4E5E-8261-234A646584B4}" srcOrd="2" destOrd="0" presId="urn:microsoft.com/office/officeart/2018/5/layout/IconCircleLabelList"/>
    <dgm:cxn modelId="{56EA8C20-180D-48E4-897B-C41474208852}" type="presParOf" srcId="{D9968815-E568-4E5E-8261-234A646584B4}" destId="{CF483E43-E5B0-4CA5-8692-2F117B972557}" srcOrd="0" destOrd="0" presId="urn:microsoft.com/office/officeart/2018/5/layout/IconCircleLabelList"/>
    <dgm:cxn modelId="{E748CF3B-72D9-43CE-B830-5E6AFEDE0335}" type="presParOf" srcId="{D9968815-E568-4E5E-8261-234A646584B4}" destId="{201043AB-50E5-4C2D-923A-BDA84101283A}" srcOrd="1" destOrd="0" presId="urn:microsoft.com/office/officeart/2018/5/layout/IconCircleLabelList"/>
    <dgm:cxn modelId="{3277D348-AC7C-41CE-964C-CE6B6522D5A6}" type="presParOf" srcId="{D9968815-E568-4E5E-8261-234A646584B4}" destId="{1B1F0DCE-6908-4535-80F1-8372DCC34D1A}" srcOrd="2" destOrd="0" presId="urn:microsoft.com/office/officeart/2018/5/layout/IconCircleLabelList"/>
    <dgm:cxn modelId="{B5215E0A-0E31-4B94-B920-F6802FD9185F}" type="presParOf" srcId="{D9968815-E568-4E5E-8261-234A646584B4}" destId="{83B1163C-95D1-44CB-9122-AF101684D15A}" srcOrd="3" destOrd="0" presId="urn:microsoft.com/office/officeart/2018/5/layout/IconCircleLabelList"/>
    <dgm:cxn modelId="{C9E80D3B-731A-4563-9A77-7CD7CF834AA3}" type="presParOf" srcId="{87606019-1B72-4684-9A90-C3042462EDEA}" destId="{52D66A6E-5852-4308-8E75-3FB7D13D125D}" srcOrd="3" destOrd="0" presId="urn:microsoft.com/office/officeart/2018/5/layout/IconCircleLabelList"/>
    <dgm:cxn modelId="{6D01472F-A661-48C5-94E2-738315CB379C}" type="presParOf" srcId="{87606019-1B72-4684-9A90-C3042462EDEA}" destId="{31475880-92D2-4793-ABE7-CE88DC6B906D}" srcOrd="4" destOrd="0" presId="urn:microsoft.com/office/officeart/2018/5/layout/IconCircleLabelList"/>
    <dgm:cxn modelId="{B1B69832-B357-4AC8-BD3A-759FCE5672EF}" type="presParOf" srcId="{31475880-92D2-4793-ABE7-CE88DC6B906D}" destId="{BE2742BD-AEB0-4FDE-9676-81419139B5BF}" srcOrd="0" destOrd="0" presId="urn:microsoft.com/office/officeart/2018/5/layout/IconCircleLabelList"/>
    <dgm:cxn modelId="{A3229461-CCB1-4E98-817C-C711230340BD}" type="presParOf" srcId="{31475880-92D2-4793-ABE7-CE88DC6B906D}" destId="{907DEBD6-59C2-434E-B0EE-5156761DF248}" srcOrd="1" destOrd="0" presId="urn:microsoft.com/office/officeart/2018/5/layout/IconCircleLabelList"/>
    <dgm:cxn modelId="{191319D1-3A74-431C-85C3-458FF99C3EE7}" type="presParOf" srcId="{31475880-92D2-4793-ABE7-CE88DC6B906D}" destId="{0F5BD66D-BBA9-4A70-A4CA-CE5B366E27D2}" srcOrd="2" destOrd="0" presId="urn:microsoft.com/office/officeart/2018/5/layout/IconCircleLabelList"/>
    <dgm:cxn modelId="{F8D0CB4E-A9AE-428A-82A0-B8481D25BA07}" type="presParOf" srcId="{31475880-92D2-4793-ABE7-CE88DC6B906D}" destId="{548DD499-5181-4C94-91F3-90ADBD252422}"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71E13-FE6C-43A8-B03A-881BD254F8EA}">
      <dsp:nvSpPr>
        <dsp:cNvPr id="0" name=""/>
        <dsp:cNvSpPr/>
      </dsp:nvSpPr>
      <dsp:spPr>
        <a:xfrm>
          <a:off x="378850" y="2100"/>
          <a:ext cx="917859" cy="91785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F2FFB3-0FC1-41D3-A9D8-792ABF1BF0C2}">
      <dsp:nvSpPr>
        <dsp:cNvPr id="0" name=""/>
        <dsp:cNvSpPr/>
      </dsp:nvSpPr>
      <dsp:spPr>
        <a:xfrm>
          <a:off x="574460" y="197710"/>
          <a:ext cx="526640" cy="5266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04C53C-F21B-4E31-87CF-B257B9CB1A45}">
      <dsp:nvSpPr>
        <dsp:cNvPr id="0" name=""/>
        <dsp:cNvSpPr/>
      </dsp:nvSpPr>
      <dsp:spPr>
        <a:xfrm>
          <a:off x="85436" y="1205850"/>
          <a:ext cx="1504687" cy="781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fr-FR" sz="1100" kern="1200" dirty="0"/>
            <a:t>A votre déclaration il faut ajouter :</a:t>
          </a:r>
          <a:endParaRPr lang="en-US" sz="1100" kern="1200" dirty="0"/>
        </a:p>
      </dsp:txBody>
      <dsp:txXfrm>
        <a:off x="85436" y="1205850"/>
        <a:ext cx="1504687" cy="781732"/>
      </dsp:txXfrm>
    </dsp:sp>
    <dsp:sp modelId="{7F411AD8-4AF9-462E-B5A5-271DD08A0386}">
      <dsp:nvSpPr>
        <dsp:cNvPr id="0" name=""/>
        <dsp:cNvSpPr/>
      </dsp:nvSpPr>
      <dsp:spPr>
        <a:xfrm>
          <a:off x="2146858" y="2100"/>
          <a:ext cx="917859" cy="91785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DE8813-5DEF-4951-B1D4-451042551E2F}">
      <dsp:nvSpPr>
        <dsp:cNvPr id="0" name=""/>
        <dsp:cNvSpPr/>
      </dsp:nvSpPr>
      <dsp:spPr>
        <a:xfrm>
          <a:off x="2342467" y="197710"/>
          <a:ext cx="526640" cy="5266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A53A5F-4375-4BFC-978C-E8436684B5B6}">
      <dsp:nvSpPr>
        <dsp:cNvPr id="0" name=""/>
        <dsp:cNvSpPr/>
      </dsp:nvSpPr>
      <dsp:spPr>
        <a:xfrm>
          <a:off x="1853444" y="1205850"/>
          <a:ext cx="1504687" cy="781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fr-FR" sz="1100" kern="1200" dirty="0"/>
            <a:t>Procès verbal de l’assemblée constitutive.</a:t>
          </a:r>
          <a:endParaRPr lang="en-US" sz="1100" kern="1200" dirty="0"/>
        </a:p>
      </dsp:txBody>
      <dsp:txXfrm>
        <a:off x="1853444" y="1205850"/>
        <a:ext cx="1504687" cy="781732"/>
      </dsp:txXfrm>
    </dsp:sp>
    <dsp:sp modelId="{31C58EC6-C3F4-47E7-9CBB-382BC63F8AB0}">
      <dsp:nvSpPr>
        <dsp:cNvPr id="0" name=""/>
        <dsp:cNvSpPr/>
      </dsp:nvSpPr>
      <dsp:spPr>
        <a:xfrm>
          <a:off x="3914866" y="2100"/>
          <a:ext cx="917859" cy="91785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63E85D-5CED-4E6F-A4FD-DB4C6CF9E996}">
      <dsp:nvSpPr>
        <dsp:cNvPr id="0" name=""/>
        <dsp:cNvSpPr/>
      </dsp:nvSpPr>
      <dsp:spPr>
        <a:xfrm>
          <a:off x="4110475" y="197710"/>
          <a:ext cx="526640" cy="5266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35F1CF-0D1A-44CF-B21B-43C97C81FF41}">
      <dsp:nvSpPr>
        <dsp:cNvPr id="0" name=""/>
        <dsp:cNvSpPr/>
      </dsp:nvSpPr>
      <dsp:spPr>
        <a:xfrm>
          <a:off x="3621452" y="1205850"/>
          <a:ext cx="1504687" cy="781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fr-FR" sz="1100" kern="1200" dirty="0"/>
            <a:t>■ la liste des personnes chargées de l’administration (veuillez compléter le formulaire CERFA N° 13971*03)</a:t>
          </a:r>
          <a:endParaRPr lang="en-US" sz="1100" kern="1200" dirty="0"/>
        </a:p>
      </dsp:txBody>
      <dsp:txXfrm>
        <a:off x="3621452" y="1205850"/>
        <a:ext cx="1504687" cy="781732"/>
      </dsp:txXfrm>
    </dsp:sp>
    <dsp:sp modelId="{5343058B-23A4-4E2A-843D-A1F7AB162CBF}">
      <dsp:nvSpPr>
        <dsp:cNvPr id="0" name=""/>
        <dsp:cNvSpPr/>
      </dsp:nvSpPr>
      <dsp:spPr>
        <a:xfrm>
          <a:off x="5682874" y="2100"/>
          <a:ext cx="917859" cy="91785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0B682E-6BA7-497F-8EF0-47B712415AD6}">
      <dsp:nvSpPr>
        <dsp:cNvPr id="0" name=""/>
        <dsp:cNvSpPr/>
      </dsp:nvSpPr>
      <dsp:spPr>
        <a:xfrm>
          <a:off x="5878483" y="197710"/>
          <a:ext cx="526640" cy="52664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6DE686-21F3-455A-8266-76F82622CE21}">
      <dsp:nvSpPr>
        <dsp:cNvPr id="0" name=""/>
        <dsp:cNvSpPr/>
      </dsp:nvSpPr>
      <dsp:spPr>
        <a:xfrm>
          <a:off x="5389460" y="1205850"/>
          <a:ext cx="1504687" cy="781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fr-FR" sz="1100" kern="1200" dirty="0"/>
            <a:t>■ un exemplaire des statuts de l’association signé par deux au moins des personnes mentionnées sur la liste des dirigeants,</a:t>
          </a:r>
          <a:endParaRPr lang="en-US" sz="1100" kern="1200" dirty="0"/>
        </a:p>
      </dsp:txBody>
      <dsp:txXfrm>
        <a:off x="5389460" y="1205850"/>
        <a:ext cx="1504687" cy="781732"/>
      </dsp:txXfrm>
    </dsp:sp>
    <dsp:sp modelId="{1CB16F5A-CB05-47FF-BE1F-06229362D22E}">
      <dsp:nvSpPr>
        <dsp:cNvPr id="0" name=""/>
        <dsp:cNvSpPr/>
      </dsp:nvSpPr>
      <dsp:spPr>
        <a:xfrm>
          <a:off x="7450882" y="2100"/>
          <a:ext cx="917859" cy="917859"/>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6367D-3592-42FF-9635-FBECCB66D69C}">
      <dsp:nvSpPr>
        <dsp:cNvPr id="0" name=""/>
        <dsp:cNvSpPr/>
      </dsp:nvSpPr>
      <dsp:spPr>
        <a:xfrm>
          <a:off x="7646491" y="197710"/>
          <a:ext cx="526640" cy="52664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3D92BF-A2B4-4847-9FFC-748DC5E8ACC6}">
      <dsp:nvSpPr>
        <dsp:cNvPr id="0" name=""/>
        <dsp:cNvSpPr/>
      </dsp:nvSpPr>
      <dsp:spPr>
        <a:xfrm>
          <a:off x="7157467" y="1205850"/>
          <a:ext cx="1504687" cy="781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fr-FR" sz="1100" kern="1200" dirty="0"/>
            <a:t>Si vous faîtes la déclaration par courrier à votre préfecture, il faut :</a:t>
          </a:r>
          <a:endParaRPr lang="en-US" sz="1100" kern="1200" dirty="0"/>
        </a:p>
      </dsp:txBody>
      <dsp:txXfrm>
        <a:off x="7157467" y="1205850"/>
        <a:ext cx="1504687" cy="781732"/>
      </dsp:txXfrm>
    </dsp:sp>
    <dsp:sp modelId="{9E060624-8EFC-4FEC-A110-D3D96A3CF090}">
      <dsp:nvSpPr>
        <dsp:cNvPr id="0" name=""/>
        <dsp:cNvSpPr/>
      </dsp:nvSpPr>
      <dsp:spPr>
        <a:xfrm>
          <a:off x="9218889" y="2100"/>
          <a:ext cx="917859" cy="91785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5C8F49-D94C-42CE-BA0B-13233AC548BD}">
      <dsp:nvSpPr>
        <dsp:cNvPr id="0" name=""/>
        <dsp:cNvSpPr/>
      </dsp:nvSpPr>
      <dsp:spPr>
        <a:xfrm>
          <a:off x="9414499" y="197710"/>
          <a:ext cx="526640" cy="52664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F04805-08FF-4538-A2BC-44B0FD8CEC9B}">
      <dsp:nvSpPr>
        <dsp:cNvPr id="0" name=""/>
        <dsp:cNvSpPr/>
      </dsp:nvSpPr>
      <dsp:spPr>
        <a:xfrm>
          <a:off x="8925475" y="1205850"/>
          <a:ext cx="1504687" cy="781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fr-FR" sz="1100" kern="1200" dirty="0"/>
            <a:t>■ une enveloppe affranchie au tarif en vigueur (20 grammes) avec l’adresse de gestion de l’association</a:t>
          </a:r>
          <a:endParaRPr lang="en-US" sz="1100" kern="1200" dirty="0"/>
        </a:p>
      </dsp:txBody>
      <dsp:txXfrm>
        <a:off x="8925475" y="1205850"/>
        <a:ext cx="1504687" cy="781732"/>
      </dsp:txXfrm>
    </dsp:sp>
    <dsp:sp modelId="{A2B3FF79-B730-470C-A80A-6DD347626F42}">
      <dsp:nvSpPr>
        <dsp:cNvPr id="0" name=""/>
        <dsp:cNvSpPr/>
      </dsp:nvSpPr>
      <dsp:spPr>
        <a:xfrm>
          <a:off x="4798870" y="2363754"/>
          <a:ext cx="917859" cy="91785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587FDD-C80D-4B6B-8EBD-EC2F87ADBA2B}">
      <dsp:nvSpPr>
        <dsp:cNvPr id="0" name=""/>
        <dsp:cNvSpPr/>
      </dsp:nvSpPr>
      <dsp:spPr>
        <a:xfrm>
          <a:off x="4994479" y="2559364"/>
          <a:ext cx="526640" cy="52664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B0EFF1-3509-42A7-ABFA-2DBB57E7A383}">
      <dsp:nvSpPr>
        <dsp:cNvPr id="0" name=""/>
        <dsp:cNvSpPr/>
      </dsp:nvSpPr>
      <dsp:spPr>
        <a:xfrm>
          <a:off x="4505456" y="3567504"/>
          <a:ext cx="1504687" cy="781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fr-FR" sz="1100" kern="1200" dirty="0"/>
            <a:t>Vous pouvez faire votre déclaration en ligne sur le site </a:t>
          </a:r>
          <a:r>
            <a:rPr lang="fr-FR" sz="1100" kern="1200" dirty="0">
              <a:hlinkClick xmlns:r="http://schemas.openxmlformats.org/officeDocument/2006/relationships" r:id="rId15"/>
            </a:rPr>
            <a:t>www.Service-public.fr</a:t>
          </a:r>
          <a:r>
            <a:rPr lang="fr-FR" sz="1100" kern="1200" dirty="0"/>
            <a:t>  </a:t>
          </a:r>
          <a:endParaRPr lang="en-US" sz="1100" kern="1200" dirty="0"/>
        </a:p>
      </dsp:txBody>
      <dsp:txXfrm>
        <a:off x="4505456" y="3567504"/>
        <a:ext cx="1504687" cy="7817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59251-EB9F-47CB-ACDF-9B724ECD587F}">
      <dsp:nvSpPr>
        <dsp:cNvPr id="0" name=""/>
        <dsp:cNvSpPr/>
      </dsp:nvSpPr>
      <dsp:spPr>
        <a:xfrm>
          <a:off x="679050" y="578168"/>
          <a:ext cx="1887187" cy="18871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17027A-973B-4329-8154-C4F071E4EA5E}">
      <dsp:nvSpPr>
        <dsp:cNvPr id="0" name=""/>
        <dsp:cNvSpPr/>
      </dsp:nvSpPr>
      <dsp:spPr>
        <a:xfrm>
          <a:off x="1081237" y="98035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F6B957-25CE-4797-B825-80819D472D1F}">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fr-FR" sz="1100" kern="1200" dirty="0">
              <a:latin typeface="Verdana" panose="020B0604030504040204" pitchFamily="34" charset="0"/>
              <a:ea typeface="Verdana" panose="020B0604030504040204" pitchFamily="34" charset="0"/>
              <a:cs typeface="Verdana" panose="020B0604030504040204" pitchFamily="34" charset="0"/>
            </a:rPr>
            <a:t>Organisation pyramidale</a:t>
          </a:r>
          <a:endParaRPr lang="en-US" sz="1100" kern="1200" dirty="0">
            <a:latin typeface="Verdana" panose="020B0604030504040204" pitchFamily="34" charset="0"/>
            <a:ea typeface="Verdana" panose="020B0604030504040204" pitchFamily="34" charset="0"/>
            <a:cs typeface="Verdana" panose="020B0604030504040204" pitchFamily="34" charset="0"/>
          </a:endParaRPr>
        </a:p>
      </dsp:txBody>
      <dsp:txXfrm>
        <a:off x="75768" y="3053169"/>
        <a:ext cx="3093750" cy="720000"/>
      </dsp:txXfrm>
    </dsp:sp>
    <dsp:sp modelId="{CF483E43-E5B0-4CA5-8692-2F117B972557}">
      <dsp:nvSpPr>
        <dsp:cNvPr id="0" name=""/>
        <dsp:cNvSpPr/>
      </dsp:nvSpPr>
      <dsp:spPr>
        <a:xfrm>
          <a:off x="4314206" y="578168"/>
          <a:ext cx="1887187" cy="188718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1043AB-50E5-4C2D-923A-BDA84101283A}">
      <dsp:nvSpPr>
        <dsp:cNvPr id="0" name=""/>
        <dsp:cNvSpPr/>
      </dsp:nvSpPr>
      <dsp:spPr>
        <a:xfrm>
          <a:off x="4716393" y="98035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B1163C-95D1-44CB-9122-AF101684D15A}">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fr-FR" sz="1100" kern="1200" dirty="0">
              <a:latin typeface="Verdana" panose="020B0604030504040204" pitchFamily="34" charset="0"/>
              <a:ea typeface="Verdana" panose="020B0604030504040204" pitchFamily="34" charset="0"/>
              <a:cs typeface="Verdana" panose="020B0604030504040204" pitchFamily="34" charset="0"/>
            </a:rPr>
            <a:t>L’organisation classique des associations peut convenir dans la plupart des associations.</a:t>
          </a:r>
          <a:endParaRPr lang="en-US" sz="1100" kern="1200" dirty="0">
            <a:latin typeface="Verdana" panose="020B0604030504040204" pitchFamily="34" charset="0"/>
            <a:ea typeface="Verdana" panose="020B0604030504040204" pitchFamily="34" charset="0"/>
            <a:cs typeface="Verdana" panose="020B0604030504040204" pitchFamily="34" charset="0"/>
          </a:endParaRPr>
        </a:p>
      </dsp:txBody>
      <dsp:txXfrm>
        <a:off x="3710925" y="3053169"/>
        <a:ext cx="3093750" cy="720000"/>
      </dsp:txXfrm>
    </dsp:sp>
    <dsp:sp modelId="{BE2742BD-AEB0-4FDE-9676-81419139B5BF}">
      <dsp:nvSpPr>
        <dsp:cNvPr id="0" name=""/>
        <dsp:cNvSpPr/>
      </dsp:nvSpPr>
      <dsp:spPr>
        <a:xfrm>
          <a:off x="7949362" y="578168"/>
          <a:ext cx="1887187" cy="188718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7DEBD6-59C2-434E-B0EE-5156761DF248}">
      <dsp:nvSpPr>
        <dsp:cNvPr id="0" name=""/>
        <dsp:cNvSpPr/>
      </dsp:nvSpPr>
      <dsp:spPr>
        <a:xfrm>
          <a:off x="8351550" y="9803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8DD499-5181-4C94-91F3-90ADBD252422}">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fr-FR" sz="1100" kern="1200" dirty="0">
              <a:latin typeface="Verdana" panose="020B0604030504040204" pitchFamily="34" charset="0"/>
              <a:ea typeface="Verdana" panose="020B0604030504040204" pitchFamily="34" charset="0"/>
              <a:cs typeface="Verdana" panose="020B0604030504040204" pitchFamily="34" charset="0"/>
            </a:rPr>
            <a:t>Doté d’un conseil d’administration et parfois d’un bureau, voir de commissions, de sections ce modèle est largement généralisé.</a:t>
          </a:r>
          <a:endParaRPr lang="en-US" sz="1100" kern="1200" dirty="0">
            <a:latin typeface="Verdana" panose="020B0604030504040204" pitchFamily="34" charset="0"/>
            <a:ea typeface="Verdana" panose="020B0604030504040204" pitchFamily="34" charset="0"/>
            <a:cs typeface="Verdana" panose="020B0604030504040204" pitchFamily="34" charset="0"/>
          </a:endParaRPr>
        </a:p>
      </dsp:txBody>
      <dsp:txXfrm>
        <a:off x="7346081" y="3053169"/>
        <a:ext cx="30937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104244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8A0D1CD-0CC9-4C34-A932-7E63D78C9874}" type="datetimeFigureOut">
              <a:rPr lang="fr-FR" smtClean="0"/>
              <a:t>26/06/2020</a:t>
            </a:fld>
            <a:endParaRPr lang="fr-FR" dirty="0"/>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9A67D27-6C4F-4A38-80A3-C0814824B331}" type="slidenum">
              <a:rPr lang="fr-FR" smtClean="0"/>
              <a:t>‹N°›</a:t>
            </a:fld>
            <a:endParaRPr lang="fr-FR" dirty="0"/>
          </a:p>
        </p:txBody>
      </p:sp>
    </p:spTree>
    <p:extLst>
      <p:ext uri="{BB962C8B-B14F-4D97-AF65-F5344CB8AC3E}">
        <p14:creationId xmlns:p14="http://schemas.microsoft.com/office/powerpoint/2010/main" val="254731425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317586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42920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F86136-F0B6-4DA0-AF20-7938CF7561A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26DA589-DCA8-4D78-81B7-2B6DC6D19B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E1F72C5-855C-4FCC-A48F-B0EF07B5D021}"/>
              </a:ext>
            </a:extLst>
          </p:cNvPr>
          <p:cNvSpPr>
            <a:spLocks noGrp="1"/>
          </p:cNvSpPr>
          <p:nvPr>
            <p:ph type="dt" sz="half" idx="10"/>
          </p:nvPr>
        </p:nvSpPr>
        <p:spPr/>
        <p:txBody>
          <a:bodyPr/>
          <a:lstStyle/>
          <a:p>
            <a:r>
              <a:rPr lang="fr-FR" dirty="0"/>
              <a:t>14/05/2020</a:t>
            </a:r>
          </a:p>
        </p:txBody>
      </p:sp>
      <p:sp>
        <p:nvSpPr>
          <p:cNvPr id="5" name="Espace réservé du pied de page 4">
            <a:extLst>
              <a:ext uri="{FF2B5EF4-FFF2-40B4-BE49-F238E27FC236}">
                <a16:creationId xmlns:a16="http://schemas.microsoft.com/office/drawing/2014/main" id="{6D3C4768-8375-4C29-B34E-9F922186A9D9}"/>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153D8D21-F48F-452E-A3BE-52FA92ACBFE3}"/>
              </a:ext>
            </a:extLst>
          </p:cNvPr>
          <p:cNvSpPr>
            <a:spLocks noGrp="1"/>
          </p:cNvSpPr>
          <p:nvPr>
            <p:ph type="sldNum" sz="quarter" idx="12"/>
          </p:nvPr>
        </p:nvSpPr>
        <p:spPr/>
        <p:txBody>
          <a:bodyPr/>
          <a:lstStyle/>
          <a:p>
            <a:fld id="{0B48990B-4B78-477E-BA4E-8A861D49EDFF}" type="slidenum">
              <a:rPr lang="fr-FR" smtClean="0"/>
              <a:t>‹N°›</a:t>
            </a:fld>
            <a:endParaRPr lang="fr-FR" dirty="0"/>
          </a:p>
        </p:txBody>
      </p:sp>
    </p:spTree>
    <p:extLst>
      <p:ext uri="{BB962C8B-B14F-4D97-AF65-F5344CB8AC3E}">
        <p14:creationId xmlns:p14="http://schemas.microsoft.com/office/powerpoint/2010/main" val="3083560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6AF3AC-4799-4A49-8694-18071E10839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7BD778A-43FA-48F5-A2C7-3C7A0B76E68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F0B93F6-08DF-4AB1-B00B-03C9768C7E93}"/>
              </a:ext>
            </a:extLst>
          </p:cNvPr>
          <p:cNvSpPr>
            <a:spLocks noGrp="1"/>
          </p:cNvSpPr>
          <p:nvPr>
            <p:ph type="dt" sz="half" idx="10"/>
          </p:nvPr>
        </p:nvSpPr>
        <p:spPr/>
        <p:txBody>
          <a:bodyPr/>
          <a:lstStyle/>
          <a:p>
            <a:r>
              <a:rPr lang="fr-FR" dirty="0"/>
              <a:t>14/05/2020</a:t>
            </a:r>
          </a:p>
        </p:txBody>
      </p:sp>
      <p:sp>
        <p:nvSpPr>
          <p:cNvPr id="5" name="Espace réservé du pied de page 4">
            <a:extLst>
              <a:ext uri="{FF2B5EF4-FFF2-40B4-BE49-F238E27FC236}">
                <a16:creationId xmlns:a16="http://schemas.microsoft.com/office/drawing/2014/main" id="{F4C3A492-9E47-4FE9-8FB0-3C84CDF7040F}"/>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262AB84E-D471-495F-AD1A-951C1D5E3AFD}"/>
              </a:ext>
            </a:extLst>
          </p:cNvPr>
          <p:cNvSpPr>
            <a:spLocks noGrp="1"/>
          </p:cNvSpPr>
          <p:nvPr>
            <p:ph type="sldNum" sz="quarter" idx="12"/>
          </p:nvPr>
        </p:nvSpPr>
        <p:spPr/>
        <p:txBody>
          <a:bodyPr/>
          <a:lstStyle/>
          <a:p>
            <a:fld id="{0B48990B-4B78-477E-BA4E-8A861D49EDFF}" type="slidenum">
              <a:rPr lang="fr-FR" smtClean="0"/>
              <a:t>‹N°›</a:t>
            </a:fld>
            <a:endParaRPr lang="fr-FR" dirty="0"/>
          </a:p>
        </p:txBody>
      </p:sp>
    </p:spTree>
    <p:extLst>
      <p:ext uri="{BB962C8B-B14F-4D97-AF65-F5344CB8AC3E}">
        <p14:creationId xmlns:p14="http://schemas.microsoft.com/office/powerpoint/2010/main" val="583294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ED445FE-8C25-453A-997B-5B17B487E16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2526B67-40BC-429E-B7F1-6A38519BADE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92CC759-98C3-48CC-A304-CE23930B3F05}"/>
              </a:ext>
            </a:extLst>
          </p:cNvPr>
          <p:cNvSpPr>
            <a:spLocks noGrp="1"/>
          </p:cNvSpPr>
          <p:nvPr>
            <p:ph type="dt" sz="half" idx="10"/>
          </p:nvPr>
        </p:nvSpPr>
        <p:spPr/>
        <p:txBody>
          <a:bodyPr/>
          <a:lstStyle/>
          <a:p>
            <a:r>
              <a:rPr lang="fr-FR" dirty="0"/>
              <a:t>14/05/2020</a:t>
            </a:r>
          </a:p>
        </p:txBody>
      </p:sp>
      <p:sp>
        <p:nvSpPr>
          <p:cNvPr id="5" name="Espace réservé du pied de page 4">
            <a:extLst>
              <a:ext uri="{FF2B5EF4-FFF2-40B4-BE49-F238E27FC236}">
                <a16:creationId xmlns:a16="http://schemas.microsoft.com/office/drawing/2014/main" id="{BA42B9DF-CBE3-4AB4-BA2B-D70ABA519E7E}"/>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CC8929D9-1CF6-4FDA-9416-9FDE2B712CBE}"/>
              </a:ext>
            </a:extLst>
          </p:cNvPr>
          <p:cNvSpPr>
            <a:spLocks noGrp="1"/>
          </p:cNvSpPr>
          <p:nvPr>
            <p:ph type="sldNum" sz="quarter" idx="12"/>
          </p:nvPr>
        </p:nvSpPr>
        <p:spPr/>
        <p:txBody>
          <a:bodyPr/>
          <a:lstStyle/>
          <a:p>
            <a:fld id="{0B48990B-4B78-477E-BA4E-8A861D49EDFF}" type="slidenum">
              <a:rPr lang="fr-FR" smtClean="0"/>
              <a:t>‹N°›</a:t>
            </a:fld>
            <a:endParaRPr lang="fr-FR" dirty="0"/>
          </a:p>
        </p:txBody>
      </p:sp>
    </p:spTree>
    <p:extLst>
      <p:ext uri="{BB962C8B-B14F-4D97-AF65-F5344CB8AC3E}">
        <p14:creationId xmlns:p14="http://schemas.microsoft.com/office/powerpoint/2010/main" val="61233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00F0D2-1F4C-4D66-A800-7393B3FD7C9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C7088BE-D8D6-4989-A5B4-4217A80287C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8C5E51C-27B6-4489-B837-C1E968195B66}"/>
              </a:ext>
            </a:extLst>
          </p:cNvPr>
          <p:cNvSpPr>
            <a:spLocks noGrp="1"/>
          </p:cNvSpPr>
          <p:nvPr>
            <p:ph type="dt" sz="half" idx="10"/>
          </p:nvPr>
        </p:nvSpPr>
        <p:spPr/>
        <p:txBody>
          <a:bodyPr/>
          <a:lstStyle/>
          <a:p>
            <a:r>
              <a:rPr lang="fr-FR" dirty="0"/>
              <a:t>14/05/2020</a:t>
            </a:r>
          </a:p>
        </p:txBody>
      </p:sp>
      <p:sp>
        <p:nvSpPr>
          <p:cNvPr id="5" name="Espace réservé du pied de page 4">
            <a:extLst>
              <a:ext uri="{FF2B5EF4-FFF2-40B4-BE49-F238E27FC236}">
                <a16:creationId xmlns:a16="http://schemas.microsoft.com/office/drawing/2014/main" id="{8ED54B94-5E97-437C-AD48-A7F40A358F6E}"/>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D254337C-ADB1-46DD-9479-B2F285F56F68}"/>
              </a:ext>
            </a:extLst>
          </p:cNvPr>
          <p:cNvSpPr>
            <a:spLocks noGrp="1"/>
          </p:cNvSpPr>
          <p:nvPr>
            <p:ph type="sldNum" sz="quarter" idx="12"/>
          </p:nvPr>
        </p:nvSpPr>
        <p:spPr/>
        <p:txBody>
          <a:bodyPr/>
          <a:lstStyle/>
          <a:p>
            <a:fld id="{0B48990B-4B78-477E-BA4E-8A861D49EDFF}" type="slidenum">
              <a:rPr lang="fr-FR" smtClean="0"/>
              <a:t>‹N°›</a:t>
            </a:fld>
            <a:endParaRPr lang="fr-FR" dirty="0"/>
          </a:p>
        </p:txBody>
      </p:sp>
    </p:spTree>
    <p:extLst>
      <p:ext uri="{BB962C8B-B14F-4D97-AF65-F5344CB8AC3E}">
        <p14:creationId xmlns:p14="http://schemas.microsoft.com/office/powerpoint/2010/main" val="687813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E68184-46FC-420C-A735-59825ABD345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47A39BD-1E3E-4398-9E81-5EC769D23E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F548F69-9E21-4C28-9801-AD53BEDC4365}"/>
              </a:ext>
            </a:extLst>
          </p:cNvPr>
          <p:cNvSpPr>
            <a:spLocks noGrp="1"/>
          </p:cNvSpPr>
          <p:nvPr>
            <p:ph type="dt" sz="half" idx="10"/>
          </p:nvPr>
        </p:nvSpPr>
        <p:spPr/>
        <p:txBody>
          <a:bodyPr/>
          <a:lstStyle/>
          <a:p>
            <a:r>
              <a:rPr lang="fr-FR" dirty="0"/>
              <a:t>14/05/2020</a:t>
            </a:r>
          </a:p>
        </p:txBody>
      </p:sp>
      <p:sp>
        <p:nvSpPr>
          <p:cNvPr id="5" name="Espace réservé du pied de page 4">
            <a:extLst>
              <a:ext uri="{FF2B5EF4-FFF2-40B4-BE49-F238E27FC236}">
                <a16:creationId xmlns:a16="http://schemas.microsoft.com/office/drawing/2014/main" id="{D98ACF7F-9E3F-46CE-8A77-AD6EE0F93979}"/>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870F9925-3974-4CE1-933F-965E0DFD71DB}"/>
              </a:ext>
            </a:extLst>
          </p:cNvPr>
          <p:cNvSpPr>
            <a:spLocks noGrp="1"/>
          </p:cNvSpPr>
          <p:nvPr>
            <p:ph type="sldNum" sz="quarter" idx="12"/>
          </p:nvPr>
        </p:nvSpPr>
        <p:spPr/>
        <p:txBody>
          <a:bodyPr/>
          <a:lstStyle/>
          <a:p>
            <a:fld id="{0B48990B-4B78-477E-BA4E-8A861D49EDFF}" type="slidenum">
              <a:rPr lang="fr-FR" smtClean="0"/>
              <a:t>‹N°›</a:t>
            </a:fld>
            <a:endParaRPr lang="fr-FR" dirty="0"/>
          </a:p>
        </p:txBody>
      </p:sp>
    </p:spTree>
    <p:extLst>
      <p:ext uri="{BB962C8B-B14F-4D97-AF65-F5344CB8AC3E}">
        <p14:creationId xmlns:p14="http://schemas.microsoft.com/office/powerpoint/2010/main" val="1157289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476DD0-E40F-41E8-82F5-0CA1D0AE11A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A45E5B0-2953-4153-8B6E-7B463C750A6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AD8D4DD-7D86-46CD-B53D-D10AC556775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D66EB25-3ECC-482C-87E7-BD4BB8CD49F5}"/>
              </a:ext>
            </a:extLst>
          </p:cNvPr>
          <p:cNvSpPr>
            <a:spLocks noGrp="1"/>
          </p:cNvSpPr>
          <p:nvPr>
            <p:ph type="dt" sz="half" idx="10"/>
          </p:nvPr>
        </p:nvSpPr>
        <p:spPr/>
        <p:txBody>
          <a:bodyPr/>
          <a:lstStyle/>
          <a:p>
            <a:r>
              <a:rPr lang="fr-FR" dirty="0"/>
              <a:t>14/05/2020</a:t>
            </a:r>
          </a:p>
        </p:txBody>
      </p:sp>
      <p:sp>
        <p:nvSpPr>
          <p:cNvPr id="6" name="Espace réservé du pied de page 5">
            <a:extLst>
              <a:ext uri="{FF2B5EF4-FFF2-40B4-BE49-F238E27FC236}">
                <a16:creationId xmlns:a16="http://schemas.microsoft.com/office/drawing/2014/main" id="{FF5F5383-E967-4F5D-8937-C37C6C7A417F}"/>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2E211684-6EE5-42E6-8983-EF44366925D5}"/>
              </a:ext>
            </a:extLst>
          </p:cNvPr>
          <p:cNvSpPr>
            <a:spLocks noGrp="1"/>
          </p:cNvSpPr>
          <p:nvPr>
            <p:ph type="sldNum" sz="quarter" idx="12"/>
          </p:nvPr>
        </p:nvSpPr>
        <p:spPr/>
        <p:txBody>
          <a:bodyPr/>
          <a:lstStyle/>
          <a:p>
            <a:fld id="{0B48990B-4B78-477E-BA4E-8A861D49EDFF}" type="slidenum">
              <a:rPr lang="fr-FR" smtClean="0"/>
              <a:t>‹N°›</a:t>
            </a:fld>
            <a:endParaRPr lang="fr-FR" dirty="0"/>
          </a:p>
        </p:txBody>
      </p:sp>
    </p:spTree>
    <p:extLst>
      <p:ext uri="{BB962C8B-B14F-4D97-AF65-F5344CB8AC3E}">
        <p14:creationId xmlns:p14="http://schemas.microsoft.com/office/powerpoint/2010/main" val="2673532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664D04-62C3-4D11-BF45-2A20A71E987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70E0A3C-4B0D-4258-9626-55BB05766B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F87EEED-9D75-41AD-83AB-2644D1B693B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A23EE69-282B-4FDC-9445-8A7AED9DF4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282F78E-2E6E-471A-8573-D9D1CC5B231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CB1F889-A1E2-4C82-A6C9-3F3A791DC315}"/>
              </a:ext>
            </a:extLst>
          </p:cNvPr>
          <p:cNvSpPr>
            <a:spLocks noGrp="1"/>
          </p:cNvSpPr>
          <p:nvPr>
            <p:ph type="dt" sz="half" idx="10"/>
          </p:nvPr>
        </p:nvSpPr>
        <p:spPr/>
        <p:txBody>
          <a:bodyPr/>
          <a:lstStyle/>
          <a:p>
            <a:r>
              <a:rPr lang="fr-FR" dirty="0"/>
              <a:t>14/05/2020</a:t>
            </a:r>
          </a:p>
        </p:txBody>
      </p:sp>
      <p:sp>
        <p:nvSpPr>
          <p:cNvPr id="8" name="Espace réservé du pied de page 7">
            <a:extLst>
              <a:ext uri="{FF2B5EF4-FFF2-40B4-BE49-F238E27FC236}">
                <a16:creationId xmlns:a16="http://schemas.microsoft.com/office/drawing/2014/main" id="{0DB658D7-4E30-4F1C-86F3-04F71CB30939}"/>
              </a:ext>
            </a:extLst>
          </p:cNvPr>
          <p:cNvSpPr>
            <a:spLocks noGrp="1"/>
          </p:cNvSpPr>
          <p:nvPr>
            <p:ph type="ftr" sz="quarter" idx="11"/>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3E34DEF0-9A2C-48A3-81C6-AE0B7A1D4ADF}"/>
              </a:ext>
            </a:extLst>
          </p:cNvPr>
          <p:cNvSpPr>
            <a:spLocks noGrp="1"/>
          </p:cNvSpPr>
          <p:nvPr>
            <p:ph type="sldNum" sz="quarter" idx="12"/>
          </p:nvPr>
        </p:nvSpPr>
        <p:spPr/>
        <p:txBody>
          <a:bodyPr/>
          <a:lstStyle/>
          <a:p>
            <a:fld id="{0B48990B-4B78-477E-BA4E-8A861D49EDFF}" type="slidenum">
              <a:rPr lang="fr-FR" smtClean="0"/>
              <a:t>‹N°›</a:t>
            </a:fld>
            <a:endParaRPr lang="fr-FR" dirty="0"/>
          </a:p>
        </p:txBody>
      </p:sp>
    </p:spTree>
    <p:extLst>
      <p:ext uri="{BB962C8B-B14F-4D97-AF65-F5344CB8AC3E}">
        <p14:creationId xmlns:p14="http://schemas.microsoft.com/office/powerpoint/2010/main" val="2360020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541A0F-2BA0-497B-AEDA-3D8E62AD279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D6A5515-FEFB-4723-811D-573F45157500}"/>
              </a:ext>
            </a:extLst>
          </p:cNvPr>
          <p:cNvSpPr>
            <a:spLocks noGrp="1"/>
          </p:cNvSpPr>
          <p:nvPr>
            <p:ph type="dt" sz="half" idx="10"/>
          </p:nvPr>
        </p:nvSpPr>
        <p:spPr/>
        <p:txBody>
          <a:bodyPr/>
          <a:lstStyle/>
          <a:p>
            <a:r>
              <a:rPr lang="fr-FR" dirty="0"/>
              <a:t>14/05/2020</a:t>
            </a:r>
          </a:p>
        </p:txBody>
      </p:sp>
      <p:sp>
        <p:nvSpPr>
          <p:cNvPr id="4" name="Espace réservé du pied de page 3">
            <a:extLst>
              <a:ext uri="{FF2B5EF4-FFF2-40B4-BE49-F238E27FC236}">
                <a16:creationId xmlns:a16="http://schemas.microsoft.com/office/drawing/2014/main" id="{FF76E189-7D71-420C-905F-8D97FA290D16}"/>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7D79DB3A-A69C-4879-AB6E-F08855D3C6BC}"/>
              </a:ext>
            </a:extLst>
          </p:cNvPr>
          <p:cNvSpPr>
            <a:spLocks noGrp="1"/>
          </p:cNvSpPr>
          <p:nvPr>
            <p:ph type="sldNum" sz="quarter" idx="12"/>
          </p:nvPr>
        </p:nvSpPr>
        <p:spPr/>
        <p:txBody>
          <a:bodyPr/>
          <a:lstStyle/>
          <a:p>
            <a:fld id="{0B48990B-4B78-477E-BA4E-8A861D49EDFF}" type="slidenum">
              <a:rPr lang="fr-FR" smtClean="0"/>
              <a:t>‹N°›</a:t>
            </a:fld>
            <a:endParaRPr lang="fr-FR" dirty="0"/>
          </a:p>
        </p:txBody>
      </p:sp>
    </p:spTree>
    <p:extLst>
      <p:ext uri="{BB962C8B-B14F-4D97-AF65-F5344CB8AC3E}">
        <p14:creationId xmlns:p14="http://schemas.microsoft.com/office/powerpoint/2010/main" val="3101141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440E0C0-FF37-4DF9-9568-9CC8D8BBB72C}"/>
              </a:ext>
            </a:extLst>
          </p:cNvPr>
          <p:cNvSpPr>
            <a:spLocks noGrp="1"/>
          </p:cNvSpPr>
          <p:nvPr>
            <p:ph type="dt" sz="half" idx="10"/>
          </p:nvPr>
        </p:nvSpPr>
        <p:spPr/>
        <p:txBody>
          <a:bodyPr/>
          <a:lstStyle/>
          <a:p>
            <a:r>
              <a:rPr lang="fr-FR" dirty="0"/>
              <a:t>14/05/2020</a:t>
            </a:r>
          </a:p>
        </p:txBody>
      </p:sp>
      <p:sp>
        <p:nvSpPr>
          <p:cNvPr id="3" name="Espace réservé du pied de page 2">
            <a:extLst>
              <a:ext uri="{FF2B5EF4-FFF2-40B4-BE49-F238E27FC236}">
                <a16:creationId xmlns:a16="http://schemas.microsoft.com/office/drawing/2014/main" id="{75BC448A-4C09-4827-AFA6-2EC93E926F37}"/>
              </a:ext>
            </a:extLst>
          </p:cNvPr>
          <p:cNvSpPr>
            <a:spLocks noGrp="1"/>
          </p:cNvSpPr>
          <p:nvPr>
            <p:ph type="ftr" sz="quarter" idx="1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ABC2166E-3677-4E2C-8822-CD0C57006A33}"/>
              </a:ext>
            </a:extLst>
          </p:cNvPr>
          <p:cNvSpPr>
            <a:spLocks noGrp="1"/>
          </p:cNvSpPr>
          <p:nvPr>
            <p:ph type="sldNum" sz="quarter" idx="12"/>
          </p:nvPr>
        </p:nvSpPr>
        <p:spPr/>
        <p:txBody>
          <a:bodyPr/>
          <a:lstStyle/>
          <a:p>
            <a:fld id="{0B48990B-4B78-477E-BA4E-8A861D49EDFF}" type="slidenum">
              <a:rPr lang="fr-FR" smtClean="0"/>
              <a:t>‹N°›</a:t>
            </a:fld>
            <a:endParaRPr lang="fr-FR" dirty="0"/>
          </a:p>
        </p:txBody>
      </p:sp>
    </p:spTree>
    <p:extLst>
      <p:ext uri="{BB962C8B-B14F-4D97-AF65-F5344CB8AC3E}">
        <p14:creationId xmlns:p14="http://schemas.microsoft.com/office/powerpoint/2010/main" val="2445969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58B50F-F38B-48BC-9135-1C7A5EA312C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A466CFA-4AFD-4EB2-A8B8-497C118531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E8300C2-206A-483C-AFC2-C49F9FADCA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01E68A5-24E7-434A-B2CC-DE34EAD2BF81}"/>
              </a:ext>
            </a:extLst>
          </p:cNvPr>
          <p:cNvSpPr>
            <a:spLocks noGrp="1"/>
          </p:cNvSpPr>
          <p:nvPr>
            <p:ph type="dt" sz="half" idx="10"/>
          </p:nvPr>
        </p:nvSpPr>
        <p:spPr/>
        <p:txBody>
          <a:bodyPr/>
          <a:lstStyle/>
          <a:p>
            <a:r>
              <a:rPr lang="fr-FR" dirty="0"/>
              <a:t>14/05/2020</a:t>
            </a:r>
          </a:p>
        </p:txBody>
      </p:sp>
      <p:sp>
        <p:nvSpPr>
          <p:cNvPr id="6" name="Espace réservé du pied de page 5">
            <a:extLst>
              <a:ext uri="{FF2B5EF4-FFF2-40B4-BE49-F238E27FC236}">
                <a16:creationId xmlns:a16="http://schemas.microsoft.com/office/drawing/2014/main" id="{B3B5E531-A830-42DB-9F7B-1AEB6AEF8482}"/>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A2AAE6BE-CF60-405E-B96D-6D36411A15A1}"/>
              </a:ext>
            </a:extLst>
          </p:cNvPr>
          <p:cNvSpPr>
            <a:spLocks noGrp="1"/>
          </p:cNvSpPr>
          <p:nvPr>
            <p:ph type="sldNum" sz="quarter" idx="12"/>
          </p:nvPr>
        </p:nvSpPr>
        <p:spPr/>
        <p:txBody>
          <a:bodyPr/>
          <a:lstStyle/>
          <a:p>
            <a:fld id="{0B48990B-4B78-477E-BA4E-8A861D49EDFF}" type="slidenum">
              <a:rPr lang="fr-FR" smtClean="0"/>
              <a:t>‹N°›</a:t>
            </a:fld>
            <a:endParaRPr lang="fr-FR" dirty="0"/>
          </a:p>
        </p:txBody>
      </p:sp>
    </p:spTree>
    <p:extLst>
      <p:ext uri="{BB962C8B-B14F-4D97-AF65-F5344CB8AC3E}">
        <p14:creationId xmlns:p14="http://schemas.microsoft.com/office/powerpoint/2010/main" val="3467614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6E500A-CE90-4453-87C3-133A59ACBF8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8C657BF-14C7-4AD0-8DB6-05CF390A45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7A8CADAA-9F28-41D6-BE5D-36E56E7601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13D8B28-030E-4729-A64D-EEA2425681A7}"/>
              </a:ext>
            </a:extLst>
          </p:cNvPr>
          <p:cNvSpPr>
            <a:spLocks noGrp="1"/>
          </p:cNvSpPr>
          <p:nvPr>
            <p:ph type="dt" sz="half" idx="10"/>
          </p:nvPr>
        </p:nvSpPr>
        <p:spPr/>
        <p:txBody>
          <a:bodyPr/>
          <a:lstStyle/>
          <a:p>
            <a:r>
              <a:rPr lang="fr-FR" dirty="0"/>
              <a:t>14/05/2020</a:t>
            </a:r>
          </a:p>
        </p:txBody>
      </p:sp>
      <p:sp>
        <p:nvSpPr>
          <p:cNvPr id="6" name="Espace réservé du pied de page 5">
            <a:extLst>
              <a:ext uri="{FF2B5EF4-FFF2-40B4-BE49-F238E27FC236}">
                <a16:creationId xmlns:a16="http://schemas.microsoft.com/office/drawing/2014/main" id="{E511692F-4C77-4D7B-8E65-0862950EA3AC}"/>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061DA3E4-2448-407F-837B-B16796845EC7}"/>
              </a:ext>
            </a:extLst>
          </p:cNvPr>
          <p:cNvSpPr>
            <a:spLocks noGrp="1"/>
          </p:cNvSpPr>
          <p:nvPr>
            <p:ph type="sldNum" sz="quarter" idx="12"/>
          </p:nvPr>
        </p:nvSpPr>
        <p:spPr/>
        <p:txBody>
          <a:bodyPr/>
          <a:lstStyle/>
          <a:p>
            <a:fld id="{0B48990B-4B78-477E-BA4E-8A861D49EDFF}" type="slidenum">
              <a:rPr lang="fr-FR" smtClean="0"/>
              <a:t>‹N°›</a:t>
            </a:fld>
            <a:endParaRPr lang="fr-FR" dirty="0"/>
          </a:p>
        </p:txBody>
      </p:sp>
    </p:spTree>
    <p:extLst>
      <p:ext uri="{BB962C8B-B14F-4D97-AF65-F5344CB8AC3E}">
        <p14:creationId xmlns:p14="http://schemas.microsoft.com/office/powerpoint/2010/main" val="610108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9747306-BD34-412A-8D94-05ABD2329C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0641BE8-DBD5-4251-829D-A58D61C600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F33A066-8E96-451B-A9C4-CD56034204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dirty="0"/>
              <a:t>14/05/2020</a:t>
            </a:r>
          </a:p>
        </p:txBody>
      </p:sp>
      <p:sp>
        <p:nvSpPr>
          <p:cNvPr id="5" name="Espace réservé du pied de page 4">
            <a:extLst>
              <a:ext uri="{FF2B5EF4-FFF2-40B4-BE49-F238E27FC236}">
                <a16:creationId xmlns:a16="http://schemas.microsoft.com/office/drawing/2014/main" id="{A37B7C52-C560-458C-971D-1FF072C4C1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A7C66586-CD60-48ED-B69C-BE82A1E35B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48990B-4B78-477E-BA4E-8A861D49EDFF}" type="slidenum">
              <a:rPr lang="fr-FR" smtClean="0"/>
              <a:t>‹N°›</a:t>
            </a:fld>
            <a:endParaRPr lang="fr-FR" dirty="0"/>
          </a:p>
        </p:txBody>
      </p:sp>
    </p:spTree>
    <p:extLst>
      <p:ext uri="{BB962C8B-B14F-4D97-AF65-F5344CB8AC3E}">
        <p14:creationId xmlns:p14="http://schemas.microsoft.com/office/powerpoint/2010/main" val="3984982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legifrance.gouv.fr/affichCodeArticle.do;jsessionid=B0A034802E258902D653A5721FBD6B85.tpdila11v_3?idArticle=LEGIARTI000006900786&amp;cidTexte=LEGITEXT000006072050&amp;dateTexte=20170103&amp;categorieLien=id&amp;oldAction="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www.cagou.com/blog/wp-content/uploads/2011/12/loupe.png" TargetMode="Externa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http://www.cagou.com/blog/wp-content/uploads/2011/12/loupe-180x300.pn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www.cagou.com/blog/wp-content/uploads/2011/12/loupe.png" TargetMode="Externa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http://www.cagou.com/blog/wp-content/uploads/2011/12/loupe-180x300.png"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4.png"/><Relationship Id="rId7" Type="http://schemas.openxmlformats.org/officeDocument/2006/relationships/hyperlink" Target="https://www.associationmodeemploi.fr/" TargetMode="External"/><Relationship Id="rId12" Type="http://schemas.openxmlformats.org/officeDocument/2006/relationships/hyperlink" Target="https://www.openasso.org/page/305469-accueil" TargetMode="External"/><Relationship Id="rId2" Type="http://schemas.openxmlformats.org/officeDocument/2006/relationships/hyperlink" Target="http://www.cagou.com/blog/wp-content/uploads/2011/12/loupe.png" TargetMode="External"/><Relationship Id="rId1" Type="http://schemas.openxmlformats.org/officeDocument/2006/relationships/slideLayout" Target="../slideLayouts/slideLayout7.xml"/><Relationship Id="rId6" Type="http://schemas.openxmlformats.org/officeDocument/2006/relationships/image" Target="../media/image46.jpeg"/><Relationship Id="rId11" Type="http://schemas.openxmlformats.org/officeDocument/2006/relationships/hyperlink" Target="https://www.cava49.org/" TargetMode="External"/><Relationship Id="rId5" Type="http://schemas.openxmlformats.org/officeDocument/2006/relationships/image" Target="../media/image45.jpg"/><Relationship Id="rId10" Type="http://schemas.openxmlformats.org/officeDocument/2006/relationships/image" Target="../media/image48.png"/><Relationship Id="rId4" Type="http://schemas.openxmlformats.org/officeDocument/2006/relationships/image" Target="http://www.cagou.com/blog/wp-content/uploads/2011/12/loupe-180x300.png" TargetMode="External"/><Relationship Id="rId9" Type="http://schemas.openxmlformats.org/officeDocument/2006/relationships/hyperlink" Target="https://www.associatheque.fr/fr/index.htm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9E985C-F14B-4258-A552-9B494AEB76FF}"/>
              </a:ext>
            </a:extLst>
          </p:cNvPr>
          <p:cNvSpPr/>
          <p:nvPr/>
        </p:nvSpPr>
        <p:spPr>
          <a:xfrm>
            <a:off x="6417733" y="490538"/>
            <a:ext cx="5291663" cy="55317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2400" b="1" dirty="0">
                <a:latin typeface="Verdana" panose="020B0604030504040204" pitchFamily="34" charset="0"/>
                <a:ea typeface="Verdana" panose="020B0604030504040204" pitchFamily="34" charset="0"/>
                <a:cs typeface="Verdana" panose="020B0604030504040204" pitchFamily="34" charset="0"/>
              </a:rPr>
              <a:t>LES ASSOCIATIONS</a:t>
            </a:r>
          </a:p>
        </p:txBody>
      </p:sp>
      <p:pic>
        <p:nvPicPr>
          <p:cNvPr id="5" name="Picture 4">
            <a:extLst>
              <a:ext uri="{FF2B5EF4-FFF2-40B4-BE49-F238E27FC236}">
                <a16:creationId xmlns:a16="http://schemas.microsoft.com/office/drawing/2014/main" id="{A39CEE3B-BA7B-4AA0-A3E0-7799A32ED397}"/>
              </a:ext>
            </a:extLst>
          </p:cNvPr>
          <p:cNvPicPr>
            <a:picLocks noChangeAspect="1"/>
          </p:cNvPicPr>
          <p:nvPr/>
        </p:nvPicPr>
        <p:blipFill rotWithShape="1">
          <a:blip r:embed="rId2"/>
          <a:srcRect l="28592" r="12060" b="-2"/>
          <a:stretch/>
        </p:blipFill>
        <p:spPr>
          <a:xfrm>
            <a:off x="3" y="1587"/>
            <a:ext cx="5781962"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2" name="ZoneTexte 1">
            <a:extLst>
              <a:ext uri="{FF2B5EF4-FFF2-40B4-BE49-F238E27FC236}">
                <a16:creationId xmlns:a16="http://schemas.microsoft.com/office/drawing/2014/main" id="{2A0A1DF6-4A9D-49A4-A705-C92AD746C6B4}"/>
              </a:ext>
            </a:extLst>
          </p:cNvPr>
          <p:cNvSpPr txBox="1"/>
          <p:nvPr/>
        </p:nvSpPr>
        <p:spPr>
          <a:xfrm>
            <a:off x="5857876" y="2013529"/>
            <a:ext cx="6149397" cy="2364508"/>
          </a:xfrm>
          <a:prstGeom prst="rect">
            <a:avLst/>
          </a:prstGeom>
        </p:spPr>
        <p:txBody>
          <a:bodyPr vert="horz" lIns="91440" tIns="45720" rIns="91440" bIns="45720" rtlCol="0">
            <a:normAutofit/>
          </a:bodyPr>
          <a:lstStyle/>
          <a:p>
            <a:pPr>
              <a:lnSpc>
                <a:spcPct val="90000"/>
              </a:lnSpc>
              <a:spcBef>
                <a:spcPts val="1000"/>
              </a:spcBef>
            </a:pPr>
            <a:r>
              <a:rPr lang="en-US" sz="1600" dirty="0">
                <a:latin typeface="Verdana" panose="020B0604030504040204" pitchFamily="34" charset="0"/>
                <a:ea typeface="Verdana" panose="020B0604030504040204" pitchFamily="34" charset="0"/>
                <a:cs typeface="Verdana" panose="020B0604030504040204" pitchFamily="34" charset="0"/>
              </a:rPr>
              <a:t>La loi 1901 </a:t>
            </a:r>
          </a:p>
          <a:p>
            <a:pPr algn="just">
              <a:lnSpc>
                <a:spcPct val="90000"/>
              </a:lnSpc>
              <a:spcBef>
                <a:spcPts val="1000"/>
              </a:spcBef>
            </a:pPr>
            <a:r>
              <a:rPr lang="en-US" sz="1600" dirty="0">
                <a:latin typeface="Verdana" panose="020B0604030504040204" pitchFamily="34" charset="0"/>
                <a:ea typeface="Verdana" panose="020B0604030504040204" pitchFamily="34" charset="0"/>
                <a:cs typeface="Verdana" panose="020B0604030504040204" pitchFamily="34" charset="0"/>
              </a:rPr>
              <a:t>Le 1er juillet 1901, Pierre WALDECK-ROUSSEAU fait adopter, au terme d’une longue bataille parlementaire,  la loi "relative au contrat d’association", d’une portée considérable et qui garantit une des grandes libertés républicaines. </a:t>
            </a:r>
          </a:p>
          <a:p>
            <a:pPr algn="just">
              <a:lnSpc>
                <a:spcPct val="90000"/>
              </a:lnSpc>
              <a:spcBef>
                <a:spcPts val="1000"/>
              </a:spcBef>
            </a:pPr>
            <a:r>
              <a:rPr lang="en-US" sz="1600" dirty="0">
                <a:latin typeface="Verdana" panose="020B0604030504040204" pitchFamily="34" charset="0"/>
                <a:ea typeface="Verdana" panose="020B0604030504040204" pitchFamily="34" charset="0"/>
                <a:cs typeface="Verdana" panose="020B0604030504040204" pitchFamily="34" charset="0"/>
              </a:rPr>
              <a:t>Ainsi, tout citoyen dispose du droit de s’associer, sans autorisation préalable.</a:t>
            </a:r>
          </a:p>
        </p:txBody>
      </p:sp>
      <p:pic>
        <p:nvPicPr>
          <p:cNvPr id="6" name="Image 5">
            <a:extLst>
              <a:ext uri="{FF2B5EF4-FFF2-40B4-BE49-F238E27FC236}">
                <a16:creationId xmlns:a16="http://schemas.microsoft.com/office/drawing/2014/main" id="{BB4AD187-8D66-495A-B353-FA07C90CE6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0635" y="5845320"/>
            <a:ext cx="1070840" cy="749588"/>
          </a:xfrm>
          <a:prstGeom prst="rect">
            <a:avLst/>
          </a:prstGeom>
        </p:spPr>
      </p:pic>
    </p:spTree>
    <p:extLst>
      <p:ext uri="{BB962C8B-B14F-4D97-AF65-F5344CB8AC3E}">
        <p14:creationId xmlns:p14="http://schemas.microsoft.com/office/powerpoint/2010/main" val="3939280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80D863B-924A-4835-9A13-6244DEC66697}"/>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gn="just">
              <a:lnSpc>
                <a:spcPct val="90000"/>
              </a:lnSpc>
              <a:spcBef>
                <a:spcPct val="0"/>
              </a:spcBef>
              <a:spcAft>
                <a:spcPts val="600"/>
              </a:spcAft>
            </a:pPr>
            <a:r>
              <a:rPr lang="en-US" sz="2800" kern="1200" dirty="0">
                <a:solidFill>
                  <a:schemeClr val="tx1"/>
                </a:solidFill>
                <a:latin typeface="+mj-lt"/>
                <a:ea typeface="+mj-ea"/>
                <a:cs typeface="+mj-cs"/>
              </a:rPr>
              <a:t>IL faut faire la déclaration de la création d’une association sur le formulaire CERFA N° 13973*03 intitulé « Création d’une association déclaration préalable ». </a:t>
            </a:r>
          </a:p>
        </p:txBody>
      </p:sp>
      <p:graphicFrame>
        <p:nvGraphicFramePr>
          <p:cNvPr id="5" name="ZoneTexte 1">
            <a:extLst>
              <a:ext uri="{FF2B5EF4-FFF2-40B4-BE49-F238E27FC236}">
                <a16:creationId xmlns:a16="http://schemas.microsoft.com/office/drawing/2014/main" id="{0C4A6D10-4FF1-4F58-9D29-1AD07AF6077B}"/>
              </a:ext>
            </a:extLst>
          </p:cNvPr>
          <p:cNvGraphicFramePr/>
          <p:nvPr>
            <p:extLst>
              <p:ext uri="{D42A27DB-BD31-4B8C-83A1-F6EECF244321}">
                <p14:modId xmlns:p14="http://schemas.microsoft.com/office/powerpoint/2010/main" val="230662703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 3">
            <a:extLst>
              <a:ext uri="{FF2B5EF4-FFF2-40B4-BE49-F238E27FC236}">
                <a16:creationId xmlns:a16="http://schemas.microsoft.com/office/drawing/2014/main" id="{DC8A6B95-11B2-435D-AE34-5DE69AECED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30635" y="5845320"/>
            <a:ext cx="1070840" cy="749588"/>
          </a:xfrm>
          <a:prstGeom prst="rect">
            <a:avLst/>
          </a:prstGeom>
        </p:spPr>
      </p:pic>
    </p:spTree>
    <p:extLst>
      <p:ext uri="{BB962C8B-B14F-4D97-AF65-F5344CB8AC3E}">
        <p14:creationId xmlns:p14="http://schemas.microsoft.com/office/powerpoint/2010/main" val="445216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capture d’écran&#10;&#10;Description générée automatiquement">
            <a:extLst>
              <a:ext uri="{FF2B5EF4-FFF2-40B4-BE49-F238E27FC236}">
                <a16:creationId xmlns:a16="http://schemas.microsoft.com/office/drawing/2014/main" id="{D204D233-0C72-4593-9715-A47603E8015F}"/>
              </a:ext>
            </a:extLst>
          </p:cNvPr>
          <p:cNvPicPr>
            <a:picLocks noChangeAspect="1"/>
          </p:cNvPicPr>
          <p:nvPr/>
        </p:nvPicPr>
        <p:blipFill rotWithShape="1">
          <a:blip r:embed="rId2">
            <a:extLst>
              <a:ext uri="{28A0092B-C50C-407E-A947-70E740481C1C}">
                <a14:useLocalDpi xmlns:a14="http://schemas.microsoft.com/office/drawing/2010/main" val="0"/>
              </a:ext>
            </a:extLst>
          </a:blip>
          <a:srcRect l="3635" r="4619"/>
          <a:stretch/>
        </p:blipFill>
        <p:spPr>
          <a:xfrm>
            <a:off x="0" y="133350"/>
            <a:ext cx="4448176" cy="6638925"/>
          </a:xfrm>
          <a:prstGeom prst="rect">
            <a:avLst/>
          </a:prstGeom>
        </p:spPr>
      </p:pic>
      <p:pic>
        <p:nvPicPr>
          <p:cNvPr id="5" name="Image 4" descr="Une image contenant capture d’écran&#10;&#10;Description générée automatiquement">
            <a:extLst>
              <a:ext uri="{FF2B5EF4-FFF2-40B4-BE49-F238E27FC236}">
                <a16:creationId xmlns:a16="http://schemas.microsoft.com/office/drawing/2014/main" id="{6F6E73D4-C1CD-4EAB-96BE-75197FC74520}"/>
              </a:ext>
            </a:extLst>
          </p:cNvPr>
          <p:cNvPicPr>
            <a:picLocks noChangeAspect="1"/>
          </p:cNvPicPr>
          <p:nvPr/>
        </p:nvPicPr>
        <p:blipFill rotWithShape="1">
          <a:blip r:embed="rId3">
            <a:extLst>
              <a:ext uri="{28A0092B-C50C-407E-A947-70E740481C1C}">
                <a14:useLocalDpi xmlns:a14="http://schemas.microsoft.com/office/drawing/2010/main" val="0"/>
              </a:ext>
            </a:extLst>
          </a:blip>
          <a:srcRect l="5404" r="5010"/>
          <a:stretch/>
        </p:blipFill>
        <p:spPr>
          <a:xfrm>
            <a:off x="4419599" y="152400"/>
            <a:ext cx="4343401" cy="6858000"/>
          </a:xfrm>
          <a:prstGeom prst="rect">
            <a:avLst/>
          </a:prstGeom>
        </p:spPr>
      </p:pic>
      <p:pic>
        <p:nvPicPr>
          <p:cNvPr id="7" name="Image 6" descr="Une image contenant capture d’écran&#10;&#10;Description générée automatiquement">
            <a:extLst>
              <a:ext uri="{FF2B5EF4-FFF2-40B4-BE49-F238E27FC236}">
                <a16:creationId xmlns:a16="http://schemas.microsoft.com/office/drawing/2014/main" id="{6936115E-03D6-4F7E-992C-6E75A06BDD6F}"/>
              </a:ext>
            </a:extLst>
          </p:cNvPr>
          <p:cNvPicPr>
            <a:picLocks noChangeAspect="1"/>
          </p:cNvPicPr>
          <p:nvPr/>
        </p:nvPicPr>
        <p:blipFill rotWithShape="1">
          <a:blip r:embed="rId4">
            <a:extLst>
              <a:ext uri="{28A0092B-C50C-407E-A947-70E740481C1C}">
                <a14:useLocalDpi xmlns:a14="http://schemas.microsoft.com/office/drawing/2010/main" val="0"/>
              </a:ext>
            </a:extLst>
          </a:blip>
          <a:srcRect l="4617" r="5207"/>
          <a:stretch/>
        </p:blipFill>
        <p:spPr>
          <a:xfrm>
            <a:off x="8772525" y="152400"/>
            <a:ext cx="3257550" cy="6534150"/>
          </a:xfrm>
          <a:prstGeom prst="rect">
            <a:avLst/>
          </a:prstGeom>
        </p:spPr>
      </p:pic>
    </p:spTree>
    <p:extLst>
      <p:ext uri="{BB962C8B-B14F-4D97-AF65-F5344CB8AC3E}">
        <p14:creationId xmlns:p14="http://schemas.microsoft.com/office/powerpoint/2010/main" val="921099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capture d’écran&#10;&#10;Description générée automatiquement">
            <a:extLst>
              <a:ext uri="{FF2B5EF4-FFF2-40B4-BE49-F238E27FC236}">
                <a16:creationId xmlns:a16="http://schemas.microsoft.com/office/drawing/2014/main" id="{3978A0A2-F6E5-4DC5-972E-4835C136878B}"/>
              </a:ext>
            </a:extLst>
          </p:cNvPr>
          <p:cNvPicPr>
            <a:picLocks noChangeAspect="1"/>
          </p:cNvPicPr>
          <p:nvPr/>
        </p:nvPicPr>
        <p:blipFill rotWithShape="1">
          <a:blip r:embed="rId3">
            <a:extLst>
              <a:ext uri="{28A0092B-C50C-407E-A947-70E740481C1C}">
                <a14:useLocalDpi xmlns:a14="http://schemas.microsoft.com/office/drawing/2010/main" val="0"/>
              </a:ext>
            </a:extLst>
          </a:blip>
          <a:srcRect l="5446" r="5173"/>
          <a:stretch/>
        </p:blipFill>
        <p:spPr>
          <a:xfrm>
            <a:off x="129209" y="0"/>
            <a:ext cx="4333461" cy="6858000"/>
          </a:xfrm>
          <a:prstGeom prst="rect">
            <a:avLst/>
          </a:prstGeom>
        </p:spPr>
      </p:pic>
      <p:pic>
        <p:nvPicPr>
          <p:cNvPr id="5" name="Image 4" descr="Une image contenant capture d’écran&#10;&#10;Description générée automatiquement">
            <a:extLst>
              <a:ext uri="{FF2B5EF4-FFF2-40B4-BE49-F238E27FC236}">
                <a16:creationId xmlns:a16="http://schemas.microsoft.com/office/drawing/2014/main" id="{BE7D7B75-6CDA-40F4-A448-EBD5F0E7AEC0}"/>
              </a:ext>
            </a:extLst>
          </p:cNvPr>
          <p:cNvPicPr>
            <a:picLocks noChangeAspect="1"/>
          </p:cNvPicPr>
          <p:nvPr/>
        </p:nvPicPr>
        <p:blipFill rotWithShape="1">
          <a:blip r:embed="rId4">
            <a:extLst>
              <a:ext uri="{28A0092B-C50C-407E-A947-70E740481C1C}">
                <a14:useLocalDpi xmlns:a14="http://schemas.microsoft.com/office/drawing/2010/main" val="0"/>
              </a:ext>
            </a:extLst>
          </a:blip>
          <a:srcRect l="5033" r="3938"/>
          <a:stretch/>
        </p:blipFill>
        <p:spPr>
          <a:xfrm>
            <a:off x="4552118" y="0"/>
            <a:ext cx="4244011" cy="6858000"/>
          </a:xfrm>
          <a:prstGeom prst="rect">
            <a:avLst/>
          </a:prstGeom>
        </p:spPr>
      </p:pic>
      <p:pic>
        <p:nvPicPr>
          <p:cNvPr id="7" name="Image 6" descr="Une image contenant capture d’écran&#10;&#10;Description générée automatiquement">
            <a:extLst>
              <a:ext uri="{FF2B5EF4-FFF2-40B4-BE49-F238E27FC236}">
                <a16:creationId xmlns:a16="http://schemas.microsoft.com/office/drawing/2014/main" id="{FE0D78B5-D10A-4F15-BBD0-5C3643556E92}"/>
              </a:ext>
            </a:extLst>
          </p:cNvPr>
          <p:cNvPicPr>
            <a:picLocks noChangeAspect="1"/>
          </p:cNvPicPr>
          <p:nvPr/>
        </p:nvPicPr>
        <p:blipFill rotWithShape="1">
          <a:blip r:embed="rId5">
            <a:extLst>
              <a:ext uri="{28A0092B-C50C-407E-A947-70E740481C1C}">
                <a14:useLocalDpi xmlns:a14="http://schemas.microsoft.com/office/drawing/2010/main" val="0"/>
              </a:ext>
            </a:extLst>
          </a:blip>
          <a:srcRect l="1466" t="-10552" r="9225" b="18079"/>
          <a:stretch/>
        </p:blipFill>
        <p:spPr>
          <a:xfrm>
            <a:off x="8767761" y="556591"/>
            <a:ext cx="3178350" cy="3657600"/>
          </a:xfrm>
          <a:prstGeom prst="rect">
            <a:avLst/>
          </a:prstGeom>
        </p:spPr>
      </p:pic>
      <p:sp>
        <p:nvSpPr>
          <p:cNvPr id="9" name="ZoneTexte 8">
            <a:extLst>
              <a:ext uri="{FF2B5EF4-FFF2-40B4-BE49-F238E27FC236}">
                <a16:creationId xmlns:a16="http://schemas.microsoft.com/office/drawing/2014/main" id="{7AF07C2B-3C2E-498F-B91A-BCCC97FB8F30}"/>
              </a:ext>
            </a:extLst>
          </p:cNvPr>
          <p:cNvSpPr txBox="1"/>
          <p:nvPr/>
        </p:nvSpPr>
        <p:spPr>
          <a:xfrm>
            <a:off x="8799871" y="3746090"/>
            <a:ext cx="3392129" cy="1477328"/>
          </a:xfrm>
          <a:prstGeom prst="rect">
            <a:avLst/>
          </a:prstGeom>
          <a:noFill/>
        </p:spPr>
        <p:txBody>
          <a:bodyPr wrap="square" rtlCol="0">
            <a:spAutoFit/>
          </a:bodyPr>
          <a:lstStyle/>
          <a:p>
            <a:pPr algn="just"/>
            <a:r>
              <a:rPr lang="fr-FR" dirty="0"/>
              <a:t>La déclaration de la liste des personnes chargées de l’administration d’une association.</a:t>
            </a:r>
          </a:p>
          <a:p>
            <a:pPr algn="just"/>
            <a:r>
              <a:rPr lang="fr-FR" dirty="0"/>
              <a:t>CERFA N° 13973*03</a:t>
            </a:r>
          </a:p>
          <a:p>
            <a:endParaRPr lang="fr-FR" dirty="0"/>
          </a:p>
        </p:txBody>
      </p:sp>
    </p:spTree>
    <p:extLst>
      <p:ext uri="{BB962C8B-B14F-4D97-AF65-F5344CB8AC3E}">
        <p14:creationId xmlns:p14="http://schemas.microsoft.com/office/powerpoint/2010/main" val="3856836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91AC624C-B9F5-478F-BD27-565786847376}"/>
              </a:ext>
            </a:extLst>
          </p:cNvPr>
          <p:cNvPicPr>
            <a:picLocks noChangeAspect="1"/>
          </p:cNvPicPr>
          <p:nvPr/>
        </p:nvPicPr>
        <p:blipFill rotWithShape="1">
          <a:blip r:embed="rId2">
            <a:extLst>
              <a:ext uri="{28A0092B-C50C-407E-A947-70E740481C1C}">
                <a14:useLocalDpi xmlns:a14="http://schemas.microsoft.com/office/drawing/2010/main" val="0"/>
              </a:ext>
            </a:extLst>
          </a:blip>
          <a:srcRect l="11161" t="7752" r="9668" b="16138"/>
          <a:stretch/>
        </p:blipFill>
        <p:spPr>
          <a:xfrm>
            <a:off x="5255492" y="221673"/>
            <a:ext cx="6456218" cy="6326909"/>
          </a:xfrm>
          <a:prstGeom prst="rect">
            <a:avLst/>
          </a:prstGeom>
        </p:spPr>
      </p:pic>
      <p:sp>
        <p:nvSpPr>
          <p:cNvPr id="4" name="ZoneTexte 3">
            <a:extLst>
              <a:ext uri="{FF2B5EF4-FFF2-40B4-BE49-F238E27FC236}">
                <a16:creationId xmlns:a16="http://schemas.microsoft.com/office/drawing/2014/main" id="{970A3C48-AD3F-4A6A-AA01-97300AA6E27D}"/>
              </a:ext>
            </a:extLst>
          </p:cNvPr>
          <p:cNvSpPr txBox="1"/>
          <p:nvPr/>
        </p:nvSpPr>
        <p:spPr>
          <a:xfrm>
            <a:off x="304801" y="2142839"/>
            <a:ext cx="4147126" cy="584775"/>
          </a:xfrm>
          <a:prstGeom prst="rect">
            <a:avLst/>
          </a:prstGeom>
          <a:noFill/>
        </p:spPr>
        <p:txBody>
          <a:bodyPr wrap="square" rtlCol="0">
            <a:spAutoFit/>
          </a:bodyPr>
          <a:lstStyle/>
          <a:p>
            <a:r>
              <a:rPr lang="fr-FR" sz="1600" dirty="0">
                <a:latin typeface="Verdana" panose="020B0604030504040204" pitchFamily="34" charset="0"/>
                <a:ea typeface="Verdana" panose="020B0604030504040204" pitchFamily="34" charset="0"/>
                <a:cs typeface="Verdana" panose="020B0604030504040204" pitchFamily="34" charset="0"/>
              </a:rPr>
              <a:t>Procès-verbal </a:t>
            </a:r>
          </a:p>
          <a:p>
            <a:r>
              <a:rPr lang="fr-FR" sz="1600" dirty="0">
                <a:latin typeface="Verdana" panose="020B0604030504040204" pitchFamily="34" charset="0"/>
                <a:ea typeface="Verdana" panose="020B0604030504040204" pitchFamily="34" charset="0"/>
                <a:cs typeface="Verdana" panose="020B0604030504040204" pitchFamily="34" charset="0"/>
              </a:rPr>
              <a:t>d’une Assemblée Générale constitutive</a:t>
            </a:r>
          </a:p>
        </p:txBody>
      </p:sp>
    </p:spTree>
    <p:extLst>
      <p:ext uri="{BB962C8B-B14F-4D97-AF65-F5344CB8AC3E}">
        <p14:creationId xmlns:p14="http://schemas.microsoft.com/office/powerpoint/2010/main" val="1427009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2E3E0B5D-58D6-40F0-A114-7A3FE38CB118}"/>
              </a:ext>
            </a:extLst>
          </p:cNvPr>
          <p:cNvPicPr>
            <a:picLocks noChangeAspect="1"/>
          </p:cNvPicPr>
          <p:nvPr/>
        </p:nvPicPr>
        <p:blipFill rotWithShape="1">
          <a:blip r:embed="rId3"/>
          <a:srcRect l="6359" t="12319" r="4538" b="12464"/>
          <a:stretch/>
        </p:blipFill>
        <p:spPr>
          <a:xfrm>
            <a:off x="775252" y="1031742"/>
            <a:ext cx="10863470" cy="5148470"/>
          </a:xfrm>
          <a:prstGeom prst="rect">
            <a:avLst/>
          </a:prstGeom>
          <a:ln w="12700">
            <a:solidFill>
              <a:schemeClr val="tx1"/>
            </a:solidFill>
          </a:ln>
        </p:spPr>
      </p:pic>
      <p:sp>
        <p:nvSpPr>
          <p:cNvPr id="3" name="ZoneTexte 2">
            <a:extLst>
              <a:ext uri="{FF2B5EF4-FFF2-40B4-BE49-F238E27FC236}">
                <a16:creationId xmlns:a16="http://schemas.microsoft.com/office/drawing/2014/main" id="{8B2D40C2-BF30-43FA-9B1B-8B663A32145E}"/>
              </a:ext>
            </a:extLst>
          </p:cNvPr>
          <p:cNvSpPr txBox="1"/>
          <p:nvPr/>
        </p:nvSpPr>
        <p:spPr>
          <a:xfrm>
            <a:off x="711236" y="352034"/>
            <a:ext cx="5847885" cy="369332"/>
          </a:xfrm>
          <a:prstGeom prst="rect">
            <a:avLst/>
          </a:prstGeom>
          <a:noFill/>
        </p:spPr>
        <p:txBody>
          <a:bodyPr wrap="square" rtlCol="0">
            <a:spAutoFit/>
          </a:bodyPr>
          <a:lstStyle/>
          <a:p>
            <a:r>
              <a:rPr lang="fr-FR" dirty="0">
                <a:latin typeface="Verdana" panose="020B0604030504040204" pitchFamily="34" charset="0"/>
                <a:ea typeface="Verdana" panose="020B0604030504040204" pitchFamily="34" charset="0"/>
                <a:cs typeface="Verdana" panose="020B0604030504040204" pitchFamily="34" charset="0"/>
              </a:rPr>
              <a:t>Déclaration en ligne création d’une association</a:t>
            </a:r>
          </a:p>
        </p:txBody>
      </p:sp>
    </p:spTree>
    <p:extLst>
      <p:ext uri="{BB962C8B-B14F-4D97-AF65-F5344CB8AC3E}">
        <p14:creationId xmlns:p14="http://schemas.microsoft.com/office/powerpoint/2010/main" val="4156554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25FB1A64-7E40-4441-9472-095B31A5666D}"/>
              </a:ext>
            </a:extLst>
          </p:cNvPr>
          <p:cNvPicPr>
            <a:picLocks noChangeAspect="1"/>
          </p:cNvPicPr>
          <p:nvPr/>
        </p:nvPicPr>
        <p:blipFill rotWithShape="1">
          <a:blip r:embed="rId2"/>
          <a:srcRect l="3179" t="47247" r="1441" b="5072"/>
          <a:stretch/>
        </p:blipFill>
        <p:spPr>
          <a:xfrm>
            <a:off x="318052" y="2981740"/>
            <a:ext cx="11628783" cy="3289852"/>
          </a:xfrm>
          <a:prstGeom prst="rect">
            <a:avLst/>
          </a:prstGeom>
        </p:spPr>
      </p:pic>
      <p:pic>
        <p:nvPicPr>
          <p:cNvPr id="3" name="Image 2">
            <a:extLst>
              <a:ext uri="{FF2B5EF4-FFF2-40B4-BE49-F238E27FC236}">
                <a16:creationId xmlns:a16="http://schemas.microsoft.com/office/drawing/2014/main" id="{1807C2AB-9633-456C-BD52-632FAD9A2A34}"/>
              </a:ext>
            </a:extLst>
          </p:cNvPr>
          <p:cNvPicPr>
            <a:picLocks noChangeAspect="1"/>
          </p:cNvPicPr>
          <p:nvPr/>
        </p:nvPicPr>
        <p:blipFill rotWithShape="1">
          <a:blip r:embed="rId2"/>
          <a:srcRect l="1793" t="16087" r="1278" b="62608"/>
          <a:stretch/>
        </p:blipFill>
        <p:spPr>
          <a:xfrm>
            <a:off x="218661" y="1371602"/>
            <a:ext cx="11817626" cy="1461054"/>
          </a:xfrm>
          <a:prstGeom prst="rect">
            <a:avLst/>
          </a:prstGeom>
        </p:spPr>
      </p:pic>
      <p:sp>
        <p:nvSpPr>
          <p:cNvPr id="4" name="ZoneTexte 3">
            <a:extLst>
              <a:ext uri="{FF2B5EF4-FFF2-40B4-BE49-F238E27FC236}">
                <a16:creationId xmlns:a16="http://schemas.microsoft.com/office/drawing/2014/main" id="{1516C451-E264-4FE2-A800-57F672F01861}"/>
              </a:ext>
            </a:extLst>
          </p:cNvPr>
          <p:cNvSpPr txBox="1"/>
          <p:nvPr/>
        </p:nvSpPr>
        <p:spPr>
          <a:xfrm>
            <a:off x="308113" y="381531"/>
            <a:ext cx="5847885" cy="369332"/>
          </a:xfrm>
          <a:prstGeom prst="rect">
            <a:avLst/>
          </a:prstGeom>
          <a:noFill/>
        </p:spPr>
        <p:txBody>
          <a:bodyPr wrap="square" rtlCol="0">
            <a:spAutoFit/>
          </a:bodyPr>
          <a:lstStyle/>
          <a:p>
            <a:r>
              <a:rPr lang="fr-FR" dirty="0">
                <a:latin typeface="Verdana" panose="020B0604030504040204" pitchFamily="34" charset="0"/>
                <a:ea typeface="Verdana" panose="020B0604030504040204" pitchFamily="34" charset="0"/>
                <a:cs typeface="Verdana" panose="020B0604030504040204" pitchFamily="34" charset="0"/>
              </a:rPr>
              <a:t>Déclaration en ligne création d’une association</a:t>
            </a:r>
          </a:p>
        </p:txBody>
      </p:sp>
    </p:spTree>
    <p:extLst>
      <p:ext uri="{BB962C8B-B14F-4D97-AF65-F5344CB8AC3E}">
        <p14:creationId xmlns:p14="http://schemas.microsoft.com/office/powerpoint/2010/main" val="272049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ZoneTexte 2">
            <a:extLst>
              <a:ext uri="{FF2B5EF4-FFF2-40B4-BE49-F238E27FC236}">
                <a16:creationId xmlns:a16="http://schemas.microsoft.com/office/drawing/2014/main" id="{383CC91B-73A0-4C81-801A-44265266B761}"/>
              </a:ext>
            </a:extLst>
          </p:cNvPr>
          <p:cNvSpPr txBox="1"/>
          <p:nvPr/>
        </p:nvSpPr>
        <p:spPr>
          <a:xfrm>
            <a:off x="686834" y="1153572"/>
            <a:ext cx="3200400" cy="44611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700" kern="1200" dirty="0">
                <a:solidFill>
                  <a:srgbClr val="FFFFFF"/>
                </a:solidFill>
                <a:latin typeface="+mj-lt"/>
                <a:ea typeface="+mj-ea"/>
                <a:cs typeface="+mj-cs"/>
              </a:rPr>
              <a:t>Le journal officiel vous communiquera le justificatif de publication sous 15 jours avec votre numéro RNA.</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Rectangle 1">
            <a:extLst>
              <a:ext uri="{FF2B5EF4-FFF2-40B4-BE49-F238E27FC236}">
                <a16:creationId xmlns:a16="http://schemas.microsoft.com/office/drawing/2014/main" id="{B7C1E2A5-0FB0-4FF0-A1A8-0384063F224F}"/>
              </a:ext>
            </a:extLst>
          </p:cNvPr>
          <p:cNvSpPr/>
          <p:nvPr/>
        </p:nvSpPr>
        <p:spPr>
          <a:xfrm>
            <a:off x="4447308" y="591344"/>
            <a:ext cx="6906491" cy="5585619"/>
          </a:xfrm>
          <a:prstGeom prst="rect">
            <a:avLst/>
          </a:prstGeom>
        </p:spPr>
        <p:txBody>
          <a:bodyPr vert="horz" lIns="91440" tIns="45720" rIns="91440" bIns="45720" rtlCol="0" anchor="ctr">
            <a:normAutofit/>
          </a:bodyPr>
          <a:lstStyle/>
          <a:p>
            <a:pPr indent="-228600" algn="just">
              <a:lnSpc>
                <a:spcPct val="90000"/>
              </a:lnSpc>
              <a:spcAft>
                <a:spcPts val="600"/>
              </a:spcAft>
              <a:buFont typeface="Arial" panose="020B0604020202020204" pitchFamily="34" charset="0"/>
              <a:buChar char="•"/>
            </a:pPr>
            <a:r>
              <a:rPr lang="en-US" dirty="0"/>
              <a:t>Le </a:t>
            </a:r>
            <a:r>
              <a:rPr lang="en-US" b="1" dirty="0"/>
              <a:t>RNA</a:t>
            </a:r>
            <a:r>
              <a:rPr lang="en-US" dirty="0"/>
              <a:t> (Répertoire National des Associations) est le fichier national recensant l'ensemble des informations sur les associations. ... Chaque association est identifiée par un "</a:t>
            </a:r>
            <a:r>
              <a:rPr lang="en-US" b="1" dirty="0"/>
              <a:t>numéro RNA</a:t>
            </a:r>
            <a:r>
              <a:rPr lang="en-US" dirty="0"/>
              <a:t>" débutant par W et composé de 9 chiffres. Ce </a:t>
            </a:r>
            <a:r>
              <a:rPr lang="en-US" b="1" dirty="0"/>
              <a:t>numéro</a:t>
            </a:r>
            <a:r>
              <a:rPr lang="en-US" dirty="0"/>
              <a:t> est attribué automatiquement lors de la déclaration de création d'une association.</a:t>
            </a:r>
          </a:p>
          <a:p>
            <a:pPr indent="-228600" algn="just">
              <a:lnSpc>
                <a:spcPct val="90000"/>
              </a:lnSpc>
              <a:spcAft>
                <a:spcPts val="600"/>
              </a:spcAft>
              <a:buFont typeface="Arial" panose="020B0604020202020204" pitchFamily="34" charset="0"/>
              <a:buChar char="•"/>
            </a:pPr>
            <a:r>
              <a:rPr lang="en-US" dirty="0"/>
              <a:t>A chaque changement (statuts, déclaration des personnes chargées de l’administration de l’association), vous devrez mettre le numéro RNA.</a:t>
            </a:r>
          </a:p>
          <a:p>
            <a:pPr indent="-228600" algn="just">
              <a:lnSpc>
                <a:spcPct val="90000"/>
              </a:lnSpc>
              <a:spcAft>
                <a:spcPts val="600"/>
              </a:spcAft>
              <a:buFont typeface="Arial" panose="020B0604020202020204" pitchFamily="34" charset="0"/>
              <a:buChar char="•"/>
            </a:pPr>
            <a:r>
              <a:rPr lang="en-US" dirty="0"/>
              <a:t>Garder le justificatif de publication.</a:t>
            </a:r>
          </a:p>
        </p:txBody>
      </p:sp>
      <p:pic>
        <p:nvPicPr>
          <p:cNvPr id="7" name="Image 6">
            <a:extLst>
              <a:ext uri="{FF2B5EF4-FFF2-40B4-BE49-F238E27FC236}">
                <a16:creationId xmlns:a16="http://schemas.microsoft.com/office/drawing/2014/main" id="{7103F756-5012-45FC-92F2-145E55AFBA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7960" y="5883420"/>
            <a:ext cx="1070840" cy="749588"/>
          </a:xfrm>
          <a:prstGeom prst="rect">
            <a:avLst/>
          </a:prstGeom>
        </p:spPr>
      </p:pic>
    </p:spTree>
    <p:extLst>
      <p:ext uri="{BB962C8B-B14F-4D97-AF65-F5344CB8AC3E}">
        <p14:creationId xmlns:p14="http://schemas.microsoft.com/office/powerpoint/2010/main" val="608591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ZoneTexte 1">
            <a:extLst>
              <a:ext uri="{FF2B5EF4-FFF2-40B4-BE49-F238E27FC236}">
                <a16:creationId xmlns:a16="http://schemas.microsoft.com/office/drawing/2014/main" id="{6086CD93-3DB9-4279-920A-14B61639B729}"/>
              </a:ext>
            </a:extLst>
          </p:cNvPr>
          <p:cNvSpPr txBox="1"/>
          <p:nvPr/>
        </p:nvSpPr>
        <p:spPr>
          <a:xfrm>
            <a:off x="643467" y="833012"/>
            <a:ext cx="10905066" cy="1135737"/>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kern="1200" dirty="0">
                <a:solidFill>
                  <a:schemeClr val="tx1"/>
                </a:solidFill>
                <a:latin typeface="+mj-lt"/>
                <a:ea typeface="+mj-ea"/>
                <a:cs typeface="+mj-cs"/>
              </a:rPr>
              <a:t>ORGANISATION DES ASSOCIATIONS</a:t>
            </a:r>
          </a:p>
        </p:txBody>
      </p:sp>
      <p:sp>
        <p:nvSpPr>
          <p:cNvPr id="3" name="ZoneTexte 2">
            <a:extLst>
              <a:ext uri="{FF2B5EF4-FFF2-40B4-BE49-F238E27FC236}">
                <a16:creationId xmlns:a16="http://schemas.microsoft.com/office/drawing/2014/main" id="{D2B670DA-CD7F-4FAA-8AED-4B0C4970FF7C}"/>
              </a:ext>
            </a:extLst>
          </p:cNvPr>
          <p:cNvSpPr txBox="1"/>
          <p:nvPr/>
        </p:nvSpPr>
        <p:spPr>
          <a:xfrm>
            <a:off x="643467" y="2687441"/>
            <a:ext cx="9057124" cy="3388894"/>
          </a:xfrm>
          <a:prstGeom prst="rect">
            <a:avLst/>
          </a:prstGeom>
        </p:spPr>
        <p:txBody>
          <a:bodyPr vert="horz" lIns="91440" tIns="45720" rIns="91440" bIns="45720" rtlCol="0">
            <a:normAutofit/>
          </a:bodyPr>
          <a:lstStyle/>
          <a:p>
            <a:pPr marL="457200" indent="-342900">
              <a:lnSpc>
                <a:spcPct val="90000"/>
              </a:lnSpc>
              <a:spcAft>
                <a:spcPts val="600"/>
              </a:spcAft>
              <a:buFont typeface="Wingdings" panose="05000000000000000000" pitchFamily="2" charset="2"/>
              <a:buChar char="Ø"/>
            </a:pPr>
            <a:r>
              <a:rPr lang="en-US" sz="2000" dirty="0">
                <a:latin typeface="Verdana" panose="020B0604030504040204" pitchFamily="34" charset="0"/>
                <a:ea typeface="Verdana" panose="020B0604030504040204" pitchFamily="34" charset="0"/>
                <a:cs typeface="Verdana" panose="020B0604030504040204" pitchFamily="34" charset="0"/>
              </a:rPr>
              <a:t>ORGANISATION COLLÉGIALE</a:t>
            </a:r>
          </a:p>
          <a:p>
            <a:pPr marL="457200" indent="-342900">
              <a:lnSpc>
                <a:spcPct val="90000"/>
              </a:lnSpc>
              <a:spcAft>
                <a:spcPts val="600"/>
              </a:spcAft>
              <a:buFont typeface="Wingdings" panose="05000000000000000000" pitchFamily="2" charset="2"/>
              <a:buChar char="Ø"/>
            </a:pPr>
            <a:r>
              <a:rPr lang="en-US" sz="2000" dirty="0">
                <a:latin typeface="Verdana" panose="020B0604030504040204" pitchFamily="34" charset="0"/>
                <a:ea typeface="Verdana" panose="020B0604030504040204" pitchFamily="34" charset="0"/>
                <a:cs typeface="Verdana" panose="020B0604030504040204" pitchFamily="34" charset="0"/>
              </a:rPr>
              <a:t>ORGANISATION PYRAMIDALE</a:t>
            </a:r>
          </a:p>
          <a:p>
            <a:pPr marL="457200" indent="-342900">
              <a:lnSpc>
                <a:spcPct val="90000"/>
              </a:lnSpc>
              <a:spcAft>
                <a:spcPts val="600"/>
              </a:spcAft>
              <a:buFont typeface="Wingdings" panose="05000000000000000000" pitchFamily="2" charset="2"/>
              <a:buChar char="Ø"/>
            </a:pPr>
            <a:r>
              <a:rPr lang="en-US" sz="2000" dirty="0">
                <a:latin typeface="Verdana" panose="020B0604030504040204" pitchFamily="34" charset="0"/>
                <a:ea typeface="Verdana" panose="020B0604030504040204" pitchFamily="34" charset="0"/>
                <a:cs typeface="Verdana" panose="020B0604030504040204" pitchFamily="34" charset="0"/>
              </a:rPr>
              <a:t>LE CONSEIL D’ADMINISTRATION</a:t>
            </a:r>
          </a:p>
          <a:p>
            <a:pPr marL="457200" indent="-342900">
              <a:lnSpc>
                <a:spcPct val="90000"/>
              </a:lnSpc>
              <a:spcAft>
                <a:spcPts val="600"/>
              </a:spcAft>
              <a:buFont typeface="Wingdings" panose="05000000000000000000" pitchFamily="2" charset="2"/>
              <a:buChar char="Ø"/>
            </a:pPr>
            <a:r>
              <a:rPr lang="en-US" sz="2000" dirty="0">
                <a:latin typeface="Verdana" panose="020B0604030504040204" pitchFamily="34" charset="0"/>
                <a:ea typeface="Verdana" panose="020B0604030504040204" pitchFamily="34" charset="0"/>
                <a:cs typeface="Verdana" panose="020B0604030504040204" pitchFamily="34" charset="0"/>
              </a:rPr>
              <a:t>LE BUREAU</a:t>
            </a:r>
          </a:p>
          <a:p>
            <a:pPr marL="457200" indent="-342900">
              <a:lnSpc>
                <a:spcPct val="90000"/>
              </a:lnSpc>
              <a:spcAft>
                <a:spcPts val="600"/>
              </a:spcAft>
              <a:buFont typeface="Wingdings" panose="05000000000000000000" pitchFamily="2" charset="2"/>
              <a:buChar char="Ø"/>
            </a:pPr>
            <a:r>
              <a:rPr lang="en-US" sz="2000" dirty="0">
                <a:latin typeface="Verdana" panose="020B0604030504040204" pitchFamily="34" charset="0"/>
                <a:ea typeface="Verdana" panose="020B0604030504040204" pitchFamily="34" charset="0"/>
                <a:cs typeface="Verdana" panose="020B0604030504040204" pitchFamily="34" charset="0"/>
              </a:rPr>
              <a:t>LES ASSEMBLÉES GÉNÉRALES ORDINAIRE, EXTRAORDINAIRE</a:t>
            </a:r>
          </a:p>
          <a:p>
            <a:pPr marL="457200" indent="-342900">
              <a:lnSpc>
                <a:spcPct val="90000"/>
              </a:lnSpc>
              <a:spcAft>
                <a:spcPts val="600"/>
              </a:spcAft>
              <a:buFont typeface="Wingdings" panose="05000000000000000000" pitchFamily="2" charset="2"/>
              <a:buChar char="Ø"/>
            </a:pPr>
            <a:r>
              <a:rPr lang="en-US" sz="2000" dirty="0">
                <a:latin typeface="Verdana" panose="020B0604030504040204" pitchFamily="34" charset="0"/>
                <a:ea typeface="Verdana" panose="020B0604030504040204" pitchFamily="34" charset="0"/>
                <a:cs typeface="Verdana" panose="020B0604030504040204" pitchFamily="34" charset="0"/>
              </a:rPr>
              <a:t>LE RÔLE du President, Trésorier, Secrétaire</a:t>
            </a:r>
          </a:p>
          <a:p>
            <a:pPr marL="457200" indent="-342900">
              <a:lnSpc>
                <a:spcPct val="90000"/>
              </a:lnSpc>
              <a:spcAft>
                <a:spcPts val="600"/>
              </a:spcAft>
              <a:buFont typeface="Wingdings" panose="05000000000000000000" pitchFamily="2" charset="2"/>
              <a:buChar char="Ø"/>
            </a:pPr>
            <a:endParaRPr lang="en-US" sz="2000" dirty="0">
              <a:latin typeface="Verdana" panose="020B0604030504040204" pitchFamily="34" charset="0"/>
              <a:ea typeface="Verdana" panose="020B0604030504040204" pitchFamily="34" charset="0"/>
              <a:cs typeface="Verdana" panose="020B0604030504040204" pitchFamily="34" charset="0"/>
            </a:endParaRPr>
          </a:p>
          <a:p>
            <a:pPr marL="457200" indent="-342900">
              <a:lnSpc>
                <a:spcPct val="90000"/>
              </a:lnSpc>
              <a:spcAft>
                <a:spcPts val="600"/>
              </a:spcAft>
              <a:buFont typeface="Wingdings" panose="05000000000000000000" pitchFamily="2" charset="2"/>
              <a:buChar char="Ø"/>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457200" indent="-342900">
              <a:lnSpc>
                <a:spcPct val="90000"/>
              </a:lnSpc>
              <a:spcAft>
                <a:spcPts val="600"/>
              </a:spcAft>
              <a:buFont typeface="Wingdings" panose="05000000000000000000" pitchFamily="2" charset="2"/>
              <a:buChar char="Ø"/>
            </a:pP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9" name="Image 8">
            <a:extLst>
              <a:ext uri="{FF2B5EF4-FFF2-40B4-BE49-F238E27FC236}">
                <a16:creationId xmlns:a16="http://schemas.microsoft.com/office/drawing/2014/main" id="{57F4C555-73B5-4C60-85E1-3854289D6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635" y="5845320"/>
            <a:ext cx="1070840" cy="749588"/>
          </a:xfrm>
          <a:prstGeom prst="rect">
            <a:avLst/>
          </a:prstGeom>
        </p:spPr>
      </p:pic>
    </p:spTree>
    <p:extLst>
      <p:ext uri="{BB962C8B-B14F-4D97-AF65-F5344CB8AC3E}">
        <p14:creationId xmlns:p14="http://schemas.microsoft.com/office/powerpoint/2010/main" val="3668148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ZoneTexte 1">
            <a:extLst>
              <a:ext uri="{FF2B5EF4-FFF2-40B4-BE49-F238E27FC236}">
                <a16:creationId xmlns:a16="http://schemas.microsoft.com/office/drawing/2014/main" id="{45CE7B6F-B3AF-4CD7-9C6A-45B0ED8A9DBB}"/>
              </a:ext>
            </a:extLst>
          </p:cNvPr>
          <p:cNvSpPr txBox="1"/>
          <p:nvPr/>
        </p:nvSpPr>
        <p:spPr>
          <a:xfrm>
            <a:off x="686834" y="1153572"/>
            <a:ext cx="3200400" cy="44611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400" b="1" kern="1200" dirty="0">
                <a:solidFill>
                  <a:srgbClr val="FFFFFF"/>
                </a:solidFill>
                <a:latin typeface="Verdana" panose="020B0604030504040204" pitchFamily="34" charset="0"/>
                <a:ea typeface="Verdana" panose="020B0604030504040204" pitchFamily="34" charset="0"/>
                <a:cs typeface="Verdana" panose="020B0604030504040204" pitchFamily="34" charset="0"/>
              </a:rPr>
              <a:t>ORGANISATION</a:t>
            </a:r>
          </a:p>
          <a:p>
            <a:pPr>
              <a:lnSpc>
                <a:spcPct val="90000"/>
              </a:lnSpc>
              <a:spcBef>
                <a:spcPct val="0"/>
              </a:spcBef>
              <a:spcAft>
                <a:spcPts val="600"/>
              </a:spcAft>
            </a:pPr>
            <a:r>
              <a:rPr lang="en-US" sz="2400" b="1" dirty="0">
                <a:solidFill>
                  <a:srgbClr val="FFFFFF"/>
                </a:solidFill>
                <a:latin typeface="Verdana" panose="020B0604030504040204" pitchFamily="34" charset="0"/>
                <a:ea typeface="Verdana" panose="020B0604030504040204" pitchFamily="34" charset="0"/>
                <a:cs typeface="Verdana" panose="020B0604030504040204" pitchFamily="34" charset="0"/>
              </a:rPr>
              <a:t>DE </a:t>
            </a:r>
            <a:r>
              <a:rPr lang="en-US" sz="2400" b="1" kern="1200" dirty="0">
                <a:solidFill>
                  <a:srgbClr val="FFFFFF"/>
                </a:solidFill>
                <a:latin typeface="Verdana" panose="020B0604030504040204" pitchFamily="34" charset="0"/>
                <a:ea typeface="Verdana" panose="020B0604030504040204" pitchFamily="34" charset="0"/>
                <a:cs typeface="Verdana" panose="020B0604030504040204" pitchFamily="34" charset="0"/>
              </a:rPr>
              <a:t> </a:t>
            </a:r>
            <a:r>
              <a:rPr lang="en-US" sz="2400" b="1" dirty="0">
                <a:solidFill>
                  <a:srgbClr val="FFFFFF"/>
                </a:solidFill>
                <a:latin typeface="Verdana" panose="020B0604030504040204" pitchFamily="34" charset="0"/>
                <a:ea typeface="Verdana" panose="020B0604030504040204" pitchFamily="34" charset="0"/>
                <a:cs typeface="Verdana" panose="020B0604030504040204" pitchFamily="34" charset="0"/>
              </a:rPr>
              <a:t>L’</a:t>
            </a:r>
            <a:r>
              <a:rPr lang="en-US" sz="2400" b="1" kern="1200" dirty="0">
                <a:solidFill>
                  <a:srgbClr val="FFFFFF"/>
                </a:solidFill>
                <a:latin typeface="Verdana" panose="020B0604030504040204" pitchFamily="34" charset="0"/>
                <a:ea typeface="Verdana" panose="020B0604030504040204" pitchFamily="34" charset="0"/>
                <a:cs typeface="Verdana" panose="020B0604030504040204" pitchFamily="34" charset="0"/>
              </a:rPr>
              <a:t>ASSOCIATION</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ZoneTexte 2">
            <a:extLst>
              <a:ext uri="{FF2B5EF4-FFF2-40B4-BE49-F238E27FC236}">
                <a16:creationId xmlns:a16="http://schemas.microsoft.com/office/drawing/2014/main" id="{3A538245-9261-4798-9B55-4687A2E54509}"/>
              </a:ext>
            </a:extLst>
          </p:cNvPr>
          <p:cNvSpPr txBox="1"/>
          <p:nvPr/>
        </p:nvSpPr>
        <p:spPr>
          <a:xfrm>
            <a:off x="4234544" y="293914"/>
            <a:ext cx="7119256" cy="588304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400" b="1" dirty="0">
                <a:latin typeface="Verdana" panose="020B0604030504040204" pitchFamily="34" charset="0"/>
                <a:ea typeface="Verdana" panose="020B0604030504040204" pitchFamily="34" charset="0"/>
                <a:cs typeface="Verdana" panose="020B0604030504040204" pitchFamily="34" charset="0"/>
              </a:rPr>
              <a:t>Organisation collégiale</a:t>
            </a:r>
          </a:p>
          <a:p>
            <a:pPr indent="-228600" algn="just">
              <a:lnSpc>
                <a:spcPct val="90000"/>
              </a:lnSpc>
              <a:spcAft>
                <a:spcPts val="600"/>
              </a:spcAft>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Certaines associations sont organisées en collégialité intégrale : tous les membres sont à égalité et prennent ensemble les décisions à la majorité ou en recherchant le consensus.</a:t>
            </a:r>
          </a:p>
          <a:p>
            <a:pPr indent="-228600" algn="just">
              <a:lnSpc>
                <a:spcPct val="90000"/>
              </a:lnSpc>
              <a:spcAft>
                <a:spcPts val="600"/>
              </a:spcAft>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La gouvernance collégiale offre la possibilité de piloter une association de façon plus conviviale, en s'appuyant sur des décisions prises en commun au lieu de déléguer le pouvoir à une seule personne. La cohésion du groupe peut s'en trouver renforcée.</a:t>
            </a:r>
          </a:p>
          <a:p>
            <a:pPr indent="-228600">
              <a:lnSpc>
                <a:spcPct val="90000"/>
              </a:lnSpc>
              <a:spcAft>
                <a:spcPts val="600"/>
              </a:spcAft>
              <a:buFont typeface="Arial" panose="020B0604020202020204" pitchFamily="34" charset="0"/>
              <a:buChar char="•"/>
            </a:pPr>
            <a:r>
              <a:rPr lang="en-US" sz="1400" b="1" dirty="0">
                <a:latin typeface="Verdana" panose="020B0604030504040204" pitchFamily="34" charset="0"/>
                <a:ea typeface="Verdana" panose="020B0604030504040204" pitchFamily="34" charset="0"/>
                <a:cs typeface="Verdana" panose="020B0604030504040204" pitchFamily="34" charset="0"/>
              </a:rPr>
              <a:t>Les avantages :</a:t>
            </a:r>
          </a:p>
          <a:p>
            <a:pPr marL="285750" indent="-228600">
              <a:lnSpc>
                <a:spcPct val="90000"/>
              </a:lnSpc>
              <a:spcAft>
                <a:spcPts val="600"/>
              </a:spcAft>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La possibilité de mieux maîtriser le temps qu'ils consacrent à l'association grâce au partage des tâches,</a:t>
            </a:r>
          </a:p>
          <a:p>
            <a:pPr marL="285750" indent="-228600" algn="just">
              <a:lnSpc>
                <a:spcPct val="90000"/>
              </a:lnSpc>
              <a:spcAft>
                <a:spcPts val="600"/>
              </a:spcAft>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L'ambiance conviviale des réunions où la parole circule plus librement entre responsables et les autres bénévoles,</a:t>
            </a:r>
          </a:p>
          <a:p>
            <a:pPr marL="285750" indent="-228600" algn="just">
              <a:lnSpc>
                <a:spcPct val="90000"/>
              </a:lnSpc>
              <a:spcAft>
                <a:spcPts val="600"/>
              </a:spcAft>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La sérénité qu'apporte la prise de décisions collectives : si on a décidé ensemble de s'engager dans une action, on sait que tous y participeront et si, au contraire on a décidé de décliner une proposition, on sait que personne ne viendra contester ce choix.</a:t>
            </a:r>
          </a:p>
          <a:p>
            <a:pPr indent="-228600">
              <a:lnSpc>
                <a:spcPct val="90000"/>
              </a:lnSpc>
              <a:spcAft>
                <a:spcPts val="600"/>
              </a:spcAft>
              <a:buFont typeface="Arial" panose="020B0604020202020204" pitchFamily="34" charset="0"/>
              <a:buChar char="•"/>
            </a:pPr>
            <a:r>
              <a:rPr lang="en-US" sz="1400" b="1" dirty="0">
                <a:latin typeface="Verdana" panose="020B0604030504040204" pitchFamily="34" charset="0"/>
                <a:ea typeface="Verdana" panose="020B0604030504040204" pitchFamily="34" charset="0"/>
                <a:cs typeface="Verdana" panose="020B0604030504040204" pitchFamily="34" charset="0"/>
              </a:rPr>
              <a:t>Les inconvénients :</a:t>
            </a:r>
          </a:p>
          <a:p>
            <a:pPr marL="285750" indent="-228600">
              <a:lnSpc>
                <a:spcPct val="90000"/>
              </a:lnSpc>
              <a:spcAft>
                <a:spcPts val="600"/>
              </a:spcAft>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La nécessité de se concerter avant de décider, ce qui prend plus de temps et peut alourdir le fonctionnement,</a:t>
            </a:r>
          </a:p>
          <a:p>
            <a:pPr marL="285750" indent="-228600" algn="just">
              <a:lnSpc>
                <a:spcPct val="90000"/>
              </a:lnSpc>
              <a:spcAft>
                <a:spcPts val="600"/>
              </a:spcAft>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Le risque de voir l'un des responsables se trouver peu à peu en situation de prendre tout en charge, parce qu'il est plus disponible, plus réactif, plus ambitieux... On va naturellement s'adresser à lui pour toute question, quel qu'en soit l'objet et il pourrait se retrouver bientôt en situation de Président de fait et/ou en conflit avec les autres responsables.</a:t>
            </a:r>
          </a:p>
        </p:txBody>
      </p:sp>
      <p:sp>
        <p:nvSpPr>
          <p:cNvPr id="4" name="Rectangle 3">
            <a:extLst>
              <a:ext uri="{FF2B5EF4-FFF2-40B4-BE49-F238E27FC236}">
                <a16:creationId xmlns:a16="http://schemas.microsoft.com/office/drawing/2014/main" id="{CD290054-BE18-434C-8784-8E259F6F833D}"/>
              </a:ext>
            </a:extLst>
          </p:cNvPr>
          <p:cNvSpPr/>
          <p:nvPr/>
        </p:nvSpPr>
        <p:spPr>
          <a:xfrm>
            <a:off x="2135355" y="6094698"/>
            <a:ext cx="9694606" cy="584775"/>
          </a:xfrm>
          <a:prstGeom prst="rect">
            <a:avLst/>
          </a:prstGeom>
        </p:spPr>
        <p:txBody>
          <a:bodyPr wrap="square">
            <a:spAutoFit/>
          </a:bodyPr>
          <a:lstStyle/>
          <a:p>
            <a:pPr algn="just">
              <a:spcAft>
                <a:spcPts val="600"/>
              </a:spcAft>
            </a:pPr>
            <a:r>
              <a:rPr lang="fr-FR" sz="1600" b="1" dirty="0">
                <a:solidFill>
                  <a:srgbClr val="13020E"/>
                </a:solidFill>
                <a:latin typeface="Verdana" panose="020B0604030504040204" pitchFamily="34" charset="0"/>
                <a:ea typeface="Verdana" panose="020B0604030504040204" pitchFamily="34" charset="0"/>
                <a:cs typeface="Verdana" panose="020B0604030504040204" pitchFamily="34" charset="0"/>
              </a:rPr>
              <a:t>Dans la gouvernance collégiale, les responsabilités sont partagées et l'autorité est distribuée entre plusieurs personnes qui n'ont pas de lien hiérarchique entre elles.</a:t>
            </a:r>
            <a:endParaRPr lang="fr-FR" sz="16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95949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2226BED-8F66-40DB-B9E3-5D58258E4ACC}"/>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400" b="1" kern="1200" dirty="0">
                <a:solidFill>
                  <a:schemeClr val="tx1"/>
                </a:solidFill>
                <a:latin typeface="Verdana" panose="020B0604030504040204" pitchFamily="34" charset="0"/>
                <a:ea typeface="Verdana" panose="020B0604030504040204" pitchFamily="34" charset="0"/>
                <a:cs typeface="Verdana" panose="020B0604030504040204" pitchFamily="34" charset="0"/>
              </a:rPr>
              <a:t>ORGANISATION de L’ASSOCIATION</a:t>
            </a:r>
          </a:p>
          <a:p>
            <a:pPr algn="ctr">
              <a:lnSpc>
                <a:spcPct val="90000"/>
              </a:lnSpc>
              <a:spcBef>
                <a:spcPct val="0"/>
              </a:spcBef>
              <a:spcAft>
                <a:spcPts val="600"/>
              </a:spcAft>
            </a:pPr>
            <a:r>
              <a:rPr lang="en-US" sz="2400" b="1" dirty="0">
                <a:latin typeface="Verdana" panose="020B0604030504040204" pitchFamily="34" charset="0"/>
                <a:ea typeface="Verdana" panose="020B0604030504040204" pitchFamily="34" charset="0"/>
                <a:cs typeface="Verdana" panose="020B0604030504040204" pitchFamily="34" charset="0"/>
              </a:rPr>
              <a:t>PYRAMIDALE</a:t>
            </a:r>
            <a:endParaRPr lang="en-US" sz="2400" b="1"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6" name="ZoneTexte 3">
            <a:extLst>
              <a:ext uri="{FF2B5EF4-FFF2-40B4-BE49-F238E27FC236}">
                <a16:creationId xmlns:a16="http://schemas.microsoft.com/office/drawing/2014/main" id="{F3349031-F805-4D72-AC11-18F7A0F74F47}"/>
              </a:ext>
            </a:extLst>
          </p:cNvPr>
          <p:cNvGraphicFramePr/>
          <p:nvPr>
            <p:extLst>
              <p:ext uri="{D42A27DB-BD31-4B8C-83A1-F6EECF244321}">
                <p14:modId xmlns:p14="http://schemas.microsoft.com/office/powerpoint/2010/main" val="81822557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 3">
            <a:extLst>
              <a:ext uri="{FF2B5EF4-FFF2-40B4-BE49-F238E27FC236}">
                <a16:creationId xmlns:a16="http://schemas.microsoft.com/office/drawing/2014/main" id="{042B2A70-8264-48FD-89C4-762DE7FFC19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30635" y="5845320"/>
            <a:ext cx="1070840" cy="749588"/>
          </a:xfrm>
          <a:prstGeom prst="rect">
            <a:avLst/>
          </a:prstGeom>
        </p:spPr>
      </p:pic>
    </p:spTree>
    <p:extLst>
      <p:ext uri="{BB962C8B-B14F-4D97-AF65-F5344CB8AC3E}">
        <p14:creationId xmlns:p14="http://schemas.microsoft.com/office/powerpoint/2010/main" val="689339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833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89F507CD-B508-4314-8E65-ECD07B192F0E}"/>
              </a:ext>
            </a:extLst>
          </p:cNvPr>
          <p:cNvSpPr>
            <a:spLocks noGrp="1"/>
          </p:cNvSpPr>
          <p:nvPr>
            <p:ph type="ctr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r>
              <a:rPr lang="en-US" sz="2400" kern="1200" dirty="0">
                <a:solidFill>
                  <a:srgbClr val="FFFFFF"/>
                </a:solidFill>
                <a:latin typeface="+mj-lt"/>
                <a:ea typeface="+mj-ea"/>
                <a:cs typeface="+mj-cs"/>
              </a:rPr>
              <a:t>CRÉATION D’UNE ASSOCIATION</a:t>
            </a:r>
          </a:p>
        </p:txBody>
      </p:sp>
      <p:pic>
        <p:nvPicPr>
          <p:cNvPr id="1026" name="Picture 2" descr="Vie associative - Mairie de Plombières-les-Bains">
            <a:extLst>
              <a:ext uri="{FF2B5EF4-FFF2-40B4-BE49-F238E27FC236}">
                <a16:creationId xmlns:a16="http://schemas.microsoft.com/office/drawing/2014/main" id="{DC803082-6431-43C5-A50C-BBCDA336655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38600" y="1630256"/>
            <a:ext cx="7188199" cy="359409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8B73E923-C4B6-48B8-AEA6-FBBC161210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0635" y="5845320"/>
            <a:ext cx="1070840" cy="749588"/>
          </a:xfrm>
          <a:prstGeom prst="rect">
            <a:avLst/>
          </a:prstGeom>
        </p:spPr>
      </p:pic>
    </p:spTree>
    <p:extLst>
      <p:ext uri="{BB962C8B-B14F-4D97-AF65-F5344CB8AC3E}">
        <p14:creationId xmlns:p14="http://schemas.microsoft.com/office/powerpoint/2010/main" val="1543120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5C712B-896F-4CC6-8FA1-DFDC386E5E9B}"/>
              </a:ext>
            </a:extLst>
          </p:cNvPr>
          <p:cNvSpPr/>
          <p:nvPr/>
        </p:nvSpPr>
        <p:spPr>
          <a:xfrm>
            <a:off x="678425" y="767662"/>
            <a:ext cx="10776155" cy="1492716"/>
          </a:xfrm>
          <a:prstGeom prst="rect">
            <a:avLst/>
          </a:prstGeom>
        </p:spPr>
        <p:txBody>
          <a:bodyPr wrap="square">
            <a:spAutoFit/>
          </a:bodyPr>
          <a:lstStyle/>
          <a:p>
            <a:pPr>
              <a:lnSpc>
                <a:spcPct val="90000"/>
              </a:lnSpc>
              <a:spcAft>
                <a:spcPts val="600"/>
              </a:spcAft>
            </a:pPr>
            <a:r>
              <a:rPr lang="en-US" b="1" dirty="0">
                <a:latin typeface="Verdana" panose="020B0604030504040204" pitchFamily="34" charset="0"/>
                <a:ea typeface="Verdana" panose="020B0604030504040204" pitchFamily="34" charset="0"/>
                <a:cs typeface="Verdana" panose="020B0604030504040204" pitchFamily="34" charset="0"/>
              </a:rPr>
              <a:t>LE CONSEIL D’ADMINISTRATION</a:t>
            </a:r>
          </a:p>
          <a:p>
            <a:pPr>
              <a:lnSpc>
                <a:spcPct val="90000"/>
              </a:lnSpc>
              <a:spcAft>
                <a:spcPts val="600"/>
              </a:spcAft>
            </a:pPr>
            <a:endParaRPr lang="en-US" b="1" dirty="0">
              <a:latin typeface="Verdana" panose="020B0604030504040204" pitchFamily="34" charset="0"/>
              <a:ea typeface="Verdana" panose="020B0604030504040204" pitchFamily="34" charset="0"/>
              <a:cs typeface="Verdana" panose="020B0604030504040204" pitchFamily="34" charset="0"/>
            </a:endParaRPr>
          </a:p>
          <a:p>
            <a:pPr algn="just">
              <a:lnSpc>
                <a:spcPct val="90000"/>
              </a:lnSpc>
              <a:spcAft>
                <a:spcPts val="600"/>
              </a:spcAft>
            </a:pPr>
            <a:r>
              <a:rPr lang="en-US" dirty="0">
                <a:latin typeface="Verdana" panose="020B0604030504040204" pitchFamily="34" charset="0"/>
                <a:ea typeface="Verdana" panose="020B0604030504040204" pitchFamily="34" charset="0"/>
                <a:cs typeface="Verdana" panose="020B0604030504040204" pitchFamily="34" charset="0"/>
              </a:rPr>
              <a:t>Il est composé de membres de l'association, généralement élus par l'assemblée générale. Tout membre du conseil d'administration est considéré comme dirigeant de l'association et peut voir sa responsabilité personnelle mise en cause.</a:t>
            </a:r>
          </a:p>
        </p:txBody>
      </p:sp>
      <p:sp>
        <p:nvSpPr>
          <p:cNvPr id="3" name="Rectangle 2">
            <a:extLst>
              <a:ext uri="{FF2B5EF4-FFF2-40B4-BE49-F238E27FC236}">
                <a16:creationId xmlns:a16="http://schemas.microsoft.com/office/drawing/2014/main" id="{6EDA5235-7B72-4DC9-B59E-CEBB1DAAD2E3}"/>
              </a:ext>
            </a:extLst>
          </p:cNvPr>
          <p:cNvSpPr/>
          <p:nvPr/>
        </p:nvSpPr>
        <p:spPr>
          <a:xfrm>
            <a:off x="658761" y="2457449"/>
            <a:ext cx="10913807" cy="2031325"/>
          </a:xfrm>
          <a:prstGeom prst="rect">
            <a:avLst/>
          </a:prstGeom>
        </p:spPr>
        <p:txBody>
          <a:bodyPr wrap="square">
            <a:spAutoFit/>
          </a:bodyPr>
          <a:lstStyle/>
          <a:p>
            <a:pPr algn="just"/>
            <a:r>
              <a:rPr lang="fr-FR" dirty="0">
                <a:solidFill>
                  <a:srgbClr val="000000"/>
                </a:solidFill>
                <a:latin typeface="Verdana" panose="020B0604030504040204" pitchFamily="34" charset="0"/>
              </a:rPr>
              <a:t>Les attributions du conseil d'administration et les modalités de son fonctionnement sont déterminées par les statuts.  </a:t>
            </a:r>
          </a:p>
          <a:p>
            <a:pPr algn="just"/>
            <a:r>
              <a:rPr lang="fr-FR" dirty="0">
                <a:solidFill>
                  <a:srgbClr val="000000"/>
                </a:solidFill>
                <a:latin typeface="Verdana" panose="020B0604030504040204" pitchFamily="34" charset="0"/>
              </a:rPr>
              <a:t>Ses attributions peuvent être limitées aux seuls pouvoirs de gestion et d’administration courante, comme c’est le cas dans le silence des statuts. </a:t>
            </a:r>
          </a:p>
          <a:p>
            <a:pPr algn="just"/>
            <a:r>
              <a:rPr lang="fr-FR" dirty="0">
                <a:solidFill>
                  <a:srgbClr val="000000"/>
                </a:solidFill>
                <a:latin typeface="Verdana" panose="020B0604030504040204" pitchFamily="34" charset="0"/>
              </a:rPr>
              <a:t>Elles peuvent aussi être largement entendues comme étant toutes les décisions pour lesquelles la compétence n’a pas été expressément attribuée à l’assemblée générale. </a:t>
            </a:r>
          </a:p>
          <a:p>
            <a:endParaRPr lang="fr-FR" dirty="0">
              <a:solidFill>
                <a:srgbClr val="000000"/>
              </a:solidFill>
              <a:latin typeface="Verdana" panose="020B0604030504040204" pitchFamily="34" charset="0"/>
            </a:endParaRPr>
          </a:p>
        </p:txBody>
      </p:sp>
      <p:pic>
        <p:nvPicPr>
          <p:cNvPr id="4" name="Image 3">
            <a:extLst>
              <a:ext uri="{FF2B5EF4-FFF2-40B4-BE49-F238E27FC236}">
                <a16:creationId xmlns:a16="http://schemas.microsoft.com/office/drawing/2014/main" id="{C9EEF3F9-2C46-44FD-92ED-5B97456AD9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635" y="5845320"/>
            <a:ext cx="1070840" cy="749588"/>
          </a:xfrm>
          <a:prstGeom prst="rect">
            <a:avLst/>
          </a:prstGeom>
        </p:spPr>
      </p:pic>
    </p:spTree>
    <p:extLst>
      <p:ext uri="{BB962C8B-B14F-4D97-AF65-F5344CB8AC3E}">
        <p14:creationId xmlns:p14="http://schemas.microsoft.com/office/powerpoint/2010/main" val="35657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81AC89-2304-4D3E-BA5D-8F927953AE34}"/>
              </a:ext>
            </a:extLst>
          </p:cNvPr>
          <p:cNvSpPr/>
          <p:nvPr/>
        </p:nvSpPr>
        <p:spPr>
          <a:xfrm>
            <a:off x="589935" y="1423899"/>
            <a:ext cx="11395236" cy="3693319"/>
          </a:xfrm>
          <a:prstGeom prst="rect">
            <a:avLst/>
          </a:prstGeom>
        </p:spPr>
        <p:txBody>
          <a:bodyPr wrap="square">
            <a:spAutoFit/>
          </a:bodyPr>
          <a:lstStyle/>
          <a:p>
            <a:pPr marR="0" algn="just"/>
            <a:r>
              <a:rPr lang="fr-FR" b="1" dirty="0">
                <a:solidFill>
                  <a:srgbClr val="000000"/>
                </a:solidFill>
                <a:latin typeface="Verdana" panose="020B0604030504040204" pitchFamily="34" charset="0"/>
              </a:rPr>
              <a:t>Il peut notamment, et sous réserve de précision contraire des statuts : </a:t>
            </a:r>
            <a:endParaRPr lang="fr-FR" dirty="0">
              <a:solidFill>
                <a:srgbClr val="000000"/>
              </a:solidFill>
              <a:latin typeface="Verdana" panose="020B0604030504040204" pitchFamily="34" charset="0"/>
            </a:endParaRPr>
          </a:p>
          <a:p>
            <a:pPr marL="285750" indent="-285750" algn="just">
              <a:buFont typeface="Wingdings" panose="05000000000000000000" pitchFamily="2" charset="2"/>
              <a:buChar char="Ø"/>
            </a:pPr>
            <a:r>
              <a:rPr lang="fr-FR" dirty="0">
                <a:solidFill>
                  <a:srgbClr val="000000"/>
                </a:solidFill>
                <a:latin typeface="Verdana" panose="020B0604030504040204" pitchFamily="34" charset="0"/>
              </a:rPr>
              <a:t>mettre en œuvre la politique définie par l'assemblée générale, </a:t>
            </a:r>
          </a:p>
          <a:p>
            <a:pPr marL="285750" indent="-285750" algn="just">
              <a:buFont typeface="Wingdings" panose="05000000000000000000" pitchFamily="2" charset="2"/>
              <a:buChar char="Ø"/>
            </a:pPr>
            <a:r>
              <a:rPr lang="fr-FR" dirty="0">
                <a:solidFill>
                  <a:srgbClr val="000000"/>
                </a:solidFill>
                <a:latin typeface="Verdana" panose="020B0604030504040204" pitchFamily="34" charset="0"/>
              </a:rPr>
              <a:t>se prononcer sur l'admission ou l'exclusion des membres, </a:t>
            </a:r>
          </a:p>
          <a:p>
            <a:pPr marL="285750" indent="-285750" algn="just">
              <a:buFont typeface="Wingdings" panose="05000000000000000000" pitchFamily="2" charset="2"/>
              <a:buChar char="Ø"/>
            </a:pPr>
            <a:r>
              <a:rPr lang="fr-FR" dirty="0">
                <a:solidFill>
                  <a:srgbClr val="000000"/>
                </a:solidFill>
                <a:latin typeface="Verdana" panose="020B0604030504040204" pitchFamily="34" charset="0"/>
              </a:rPr>
              <a:t>préparer le budget prévisionnel de l'association qui sera, ou non, soumis à l'approbation de l'assemblée générale, </a:t>
            </a:r>
          </a:p>
          <a:p>
            <a:pPr marL="285750" indent="-285750" algn="just">
              <a:buFont typeface="Wingdings" panose="05000000000000000000" pitchFamily="2" charset="2"/>
              <a:buChar char="Ø"/>
            </a:pPr>
            <a:r>
              <a:rPr lang="fr-FR" dirty="0">
                <a:solidFill>
                  <a:srgbClr val="000000"/>
                </a:solidFill>
                <a:latin typeface="Verdana" panose="020B0604030504040204" pitchFamily="34" charset="0"/>
              </a:rPr>
              <a:t>décider de la création et de la suppression des emplois salariés, </a:t>
            </a:r>
          </a:p>
          <a:p>
            <a:pPr marL="285750" indent="-285750" algn="just">
              <a:buFont typeface="Wingdings" panose="05000000000000000000" pitchFamily="2" charset="2"/>
              <a:buChar char="Ø"/>
            </a:pPr>
            <a:r>
              <a:rPr lang="fr-FR" dirty="0">
                <a:solidFill>
                  <a:srgbClr val="000000"/>
                </a:solidFill>
                <a:latin typeface="Verdana" panose="020B0604030504040204" pitchFamily="34" charset="0"/>
              </a:rPr>
              <a:t>autoriser des dépenses qui n’auraient pas été prévues dans le budget prévisionnel, </a:t>
            </a:r>
          </a:p>
          <a:p>
            <a:pPr marL="285750" indent="-285750" algn="just">
              <a:buFont typeface="Wingdings" panose="05000000000000000000" pitchFamily="2" charset="2"/>
              <a:buChar char="Ø"/>
            </a:pPr>
            <a:r>
              <a:rPr lang="fr-FR" dirty="0">
                <a:solidFill>
                  <a:srgbClr val="000000"/>
                </a:solidFill>
                <a:latin typeface="Verdana" panose="020B0604030504040204" pitchFamily="34" charset="0"/>
              </a:rPr>
              <a:t>convoquer les assemblées générales et déterminer l'ordre du jour, </a:t>
            </a:r>
          </a:p>
          <a:p>
            <a:pPr marL="285750" indent="-285750" algn="just">
              <a:buFont typeface="Wingdings" panose="05000000000000000000" pitchFamily="2" charset="2"/>
              <a:buChar char="Ø"/>
            </a:pPr>
            <a:r>
              <a:rPr lang="fr-FR" dirty="0">
                <a:solidFill>
                  <a:srgbClr val="000000"/>
                </a:solidFill>
                <a:latin typeface="Verdana" panose="020B0604030504040204" pitchFamily="34" charset="0"/>
              </a:rPr>
              <a:t>élire les membres du bureau et contrôler leurs actions, </a:t>
            </a:r>
          </a:p>
          <a:p>
            <a:pPr marL="285750" indent="-285750" algn="just">
              <a:buFont typeface="Wingdings" panose="05000000000000000000" pitchFamily="2" charset="2"/>
              <a:buChar char="Ø"/>
            </a:pPr>
            <a:r>
              <a:rPr lang="fr-FR" dirty="0">
                <a:solidFill>
                  <a:srgbClr val="000000"/>
                </a:solidFill>
                <a:latin typeface="Verdana" panose="020B0604030504040204" pitchFamily="34" charset="0"/>
              </a:rPr>
              <a:t>décider de l'ouverture des comptes et des délégations de signature, </a:t>
            </a:r>
          </a:p>
          <a:p>
            <a:pPr marL="285750" indent="-285750" algn="just">
              <a:buFont typeface="Wingdings" panose="05000000000000000000" pitchFamily="2" charset="2"/>
              <a:buChar char="Ø"/>
            </a:pPr>
            <a:r>
              <a:rPr lang="fr-FR" dirty="0">
                <a:solidFill>
                  <a:srgbClr val="000000"/>
                </a:solidFill>
                <a:latin typeface="Verdana" panose="020B0604030504040204" pitchFamily="34" charset="0"/>
              </a:rPr>
              <a:t>arrêter les comptes de l’association qui seront soumis à l’approbation de l’assemblée générale et proposer l’affectation des résultats, </a:t>
            </a:r>
          </a:p>
          <a:p>
            <a:pPr marL="285750" indent="-285750" algn="just">
              <a:buFont typeface="Wingdings" panose="05000000000000000000" pitchFamily="2" charset="2"/>
              <a:buChar char="Ø"/>
            </a:pPr>
            <a:r>
              <a:rPr lang="fr-FR" dirty="0">
                <a:solidFill>
                  <a:srgbClr val="000000"/>
                </a:solidFill>
                <a:latin typeface="Verdana" panose="020B0604030504040204" pitchFamily="34" charset="0"/>
              </a:rPr>
              <a:t>arrêter les projets qui seront soumis à l’assemblée générale. </a:t>
            </a:r>
          </a:p>
        </p:txBody>
      </p:sp>
      <p:sp>
        <p:nvSpPr>
          <p:cNvPr id="3" name="Rectangle 2">
            <a:extLst>
              <a:ext uri="{FF2B5EF4-FFF2-40B4-BE49-F238E27FC236}">
                <a16:creationId xmlns:a16="http://schemas.microsoft.com/office/drawing/2014/main" id="{7047FB6B-0862-4802-A035-8C633441E684}"/>
              </a:ext>
            </a:extLst>
          </p:cNvPr>
          <p:cNvSpPr/>
          <p:nvPr/>
        </p:nvSpPr>
        <p:spPr>
          <a:xfrm>
            <a:off x="707600" y="798014"/>
            <a:ext cx="4463081" cy="341632"/>
          </a:xfrm>
          <a:prstGeom prst="rect">
            <a:avLst/>
          </a:prstGeom>
        </p:spPr>
        <p:txBody>
          <a:bodyPr wrap="none">
            <a:spAutoFit/>
          </a:bodyPr>
          <a:lstStyle/>
          <a:p>
            <a:pPr>
              <a:lnSpc>
                <a:spcPct val="90000"/>
              </a:lnSpc>
              <a:spcAft>
                <a:spcPts val="600"/>
              </a:spcAft>
            </a:pPr>
            <a:r>
              <a:rPr lang="en-US" b="1" dirty="0">
                <a:latin typeface="Verdana" panose="020B0604030504040204" pitchFamily="34" charset="0"/>
                <a:ea typeface="Verdana" panose="020B0604030504040204" pitchFamily="34" charset="0"/>
                <a:cs typeface="Verdana" panose="020B0604030504040204" pitchFamily="34" charset="0"/>
              </a:rPr>
              <a:t>LE CONSEIL D’ADMINISTRATION</a:t>
            </a:r>
          </a:p>
        </p:txBody>
      </p:sp>
      <p:pic>
        <p:nvPicPr>
          <p:cNvPr id="4" name="Image 3">
            <a:extLst>
              <a:ext uri="{FF2B5EF4-FFF2-40B4-BE49-F238E27FC236}">
                <a16:creationId xmlns:a16="http://schemas.microsoft.com/office/drawing/2014/main" id="{EDCC737C-A5EA-49C2-9E46-20E3DFF2B6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635" y="5845320"/>
            <a:ext cx="1070840" cy="749588"/>
          </a:xfrm>
          <a:prstGeom prst="rect">
            <a:avLst/>
          </a:prstGeom>
        </p:spPr>
      </p:pic>
    </p:spTree>
    <p:extLst>
      <p:ext uri="{BB962C8B-B14F-4D97-AF65-F5344CB8AC3E}">
        <p14:creationId xmlns:p14="http://schemas.microsoft.com/office/powerpoint/2010/main" val="3658186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3EF31C-6B93-4417-9EBD-A6C6464DC7E2}"/>
              </a:ext>
            </a:extLst>
          </p:cNvPr>
          <p:cNvSpPr/>
          <p:nvPr/>
        </p:nvSpPr>
        <p:spPr>
          <a:xfrm>
            <a:off x="845573" y="1979373"/>
            <a:ext cx="11071123" cy="1902059"/>
          </a:xfrm>
          <a:prstGeom prst="rect">
            <a:avLst/>
          </a:prstGeom>
        </p:spPr>
        <p:txBody>
          <a:bodyPr wrap="square">
            <a:spAutoFit/>
          </a:bodyPr>
          <a:lstStyle/>
          <a:p>
            <a:pPr indent="-228600">
              <a:lnSpc>
                <a:spcPct val="90000"/>
              </a:lnSpc>
              <a:spcAft>
                <a:spcPts val="600"/>
              </a:spcAft>
              <a:buFont typeface="Arial" panose="020B0604020202020204" pitchFamily="34" charset="0"/>
              <a:buChar char="•"/>
            </a:pPr>
            <a:r>
              <a:rPr lang="en-US" b="1" dirty="0">
                <a:latin typeface="Verdana" panose="020B0604030504040204" pitchFamily="34" charset="0"/>
                <a:ea typeface="Verdana" panose="020B0604030504040204" pitchFamily="34" charset="0"/>
                <a:cs typeface="Verdana" panose="020B0604030504040204" pitchFamily="34" charset="0"/>
              </a:rPr>
              <a:t>LE BUREAU</a:t>
            </a:r>
          </a:p>
          <a:p>
            <a:pPr indent="-228600" algn="just">
              <a:lnSpc>
                <a:spcPct val="90000"/>
              </a:lnSpc>
              <a:spcAft>
                <a:spcPts val="600"/>
              </a:spcAft>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Le bureau est un organe essentiel au fonctionnement de l’association.</a:t>
            </a:r>
          </a:p>
          <a:p>
            <a:pPr indent="-228600" algn="just">
              <a:lnSpc>
                <a:spcPct val="90000"/>
              </a:lnSpc>
              <a:spcAft>
                <a:spcPts val="600"/>
              </a:spcAft>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C’est l’exécutif de celle-ci. Il est composé de quelques membres, ayant tous des rôles très particuliers. Ensemble ils veillent à la bonne gestion de l’association.</a:t>
            </a:r>
          </a:p>
          <a:p>
            <a:pPr indent="-228600" algn="just">
              <a:lnSpc>
                <a:spcPct val="90000"/>
              </a:lnSpc>
              <a:spcAft>
                <a:spcPts val="600"/>
              </a:spcAft>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Sa présence n’est pas obligatoire à l’existence de l’association, il est cependant fortement conseillé pour le bon développement d’une association</a:t>
            </a:r>
            <a:r>
              <a:rPr lang="en-US" sz="2400" dirty="0"/>
              <a:t>.</a:t>
            </a:r>
          </a:p>
        </p:txBody>
      </p:sp>
      <p:pic>
        <p:nvPicPr>
          <p:cNvPr id="3" name="Image 2">
            <a:extLst>
              <a:ext uri="{FF2B5EF4-FFF2-40B4-BE49-F238E27FC236}">
                <a16:creationId xmlns:a16="http://schemas.microsoft.com/office/drawing/2014/main" id="{3159B4B4-ADED-44F8-94C6-6DC38594CC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635" y="5845320"/>
            <a:ext cx="1070840" cy="749588"/>
          </a:xfrm>
          <a:prstGeom prst="rect">
            <a:avLst/>
          </a:prstGeom>
        </p:spPr>
      </p:pic>
    </p:spTree>
    <p:extLst>
      <p:ext uri="{BB962C8B-B14F-4D97-AF65-F5344CB8AC3E}">
        <p14:creationId xmlns:p14="http://schemas.microsoft.com/office/powerpoint/2010/main" val="169882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ZoneTexte 1">
            <a:extLst>
              <a:ext uri="{FF2B5EF4-FFF2-40B4-BE49-F238E27FC236}">
                <a16:creationId xmlns:a16="http://schemas.microsoft.com/office/drawing/2014/main" id="{7D16433E-0D90-4987-A6B9-222617CD2082}"/>
              </a:ext>
            </a:extLst>
          </p:cNvPr>
          <p:cNvSpPr txBox="1"/>
          <p:nvPr/>
        </p:nvSpPr>
        <p:spPr>
          <a:xfrm>
            <a:off x="643467" y="321734"/>
            <a:ext cx="10905066" cy="113573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400" b="1" kern="1200" dirty="0">
                <a:solidFill>
                  <a:schemeClr val="tx1"/>
                </a:solidFill>
                <a:latin typeface="Verdana" panose="020B0604030504040204" pitchFamily="34" charset="0"/>
                <a:ea typeface="Verdana" panose="020B0604030504040204" pitchFamily="34" charset="0"/>
                <a:cs typeface="Verdana" panose="020B0604030504040204" pitchFamily="34" charset="0"/>
              </a:rPr>
              <a:t>L’ASSEMBLÉE GÉNÉRALE ORDINAIRE</a:t>
            </a:r>
          </a:p>
        </p:txBody>
      </p:sp>
      <p:sp>
        <p:nvSpPr>
          <p:cNvPr id="3" name="ZoneTexte 2">
            <a:extLst>
              <a:ext uri="{FF2B5EF4-FFF2-40B4-BE49-F238E27FC236}">
                <a16:creationId xmlns:a16="http://schemas.microsoft.com/office/drawing/2014/main" id="{5C048AE8-2322-4897-BD15-50C87EA92EEF}"/>
              </a:ext>
            </a:extLst>
          </p:cNvPr>
          <p:cNvSpPr txBox="1"/>
          <p:nvPr/>
        </p:nvSpPr>
        <p:spPr>
          <a:xfrm>
            <a:off x="643467" y="1782981"/>
            <a:ext cx="11341704" cy="4393982"/>
          </a:xfrm>
          <a:prstGeom prst="rect">
            <a:avLst/>
          </a:prstGeom>
        </p:spPr>
        <p:txBody>
          <a:bodyPr vert="horz" lIns="91440" tIns="45720" rIns="91440" bIns="45720" rtlCol="0">
            <a:normAutofit/>
          </a:bodyPr>
          <a:lstStyle/>
          <a:p>
            <a:pPr marL="342900" indent="-342900" algn="just">
              <a:lnSpc>
                <a:spcPct val="90000"/>
              </a:lnSpc>
              <a:spcAft>
                <a:spcPts val="600"/>
              </a:spcAft>
              <a:buFont typeface="Wingdings" panose="05000000000000000000" pitchFamily="2" charset="2"/>
              <a:buChar char="Ø"/>
            </a:pPr>
            <a:r>
              <a:rPr lang="en-US" sz="2000" dirty="0">
                <a:latin typeface="Verdana" panose="020B0604030504040204" pitchFamily="34" charset="0"/>
                <a:ea typeface="Verdana" panose="020B0604030504040204" pitchFamily="34" charset="0"/>
                <a:cs typeface="Verdana" panose="020B0604030504040204" pitchFamily="34" charset="0"/>
              </a:rPr>
              <a:t>C’est l’organe central de l’association : elle dicte les grandes orientations de l’association et assure sa pratique démocratique, d’où l’importance de se donner de bonnes règles dans ses statuts.</a:t>
            </a:r>
          </a:p>
          <a:p>
            <a:pPr algn="just">
              <a:lnSpc>
                <a:spcPct val="90000"/>
              </a:lnSpc>
              <a:spcAft>
                <a:spcPts val="600"/>
              </a:spcAft>
            </a:pPr>
            <a:endParaRPr lang="en-US" sz="20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lnSpc>
                <a:spcPct val="90000"/>
              </a:lnSpc>
              <a:spcAft>
                <a:spcPts val="600"/>
              </a:spcAft>
              <a:buFont typeface="Wingdings" panose="05000000000000000000" pitchFamily="2" charset="2"/>
              <a:buChar char="Ø"/>
            </a:pPr>
            <a:r>
              <a:rPr lang="en-US" sz="2000" dirty="0">
                <a:latin typeface="Verdana" panose="020B0604030504040204" pitchFamily="34" charset="0"/>
                <a:ea typeface="Verdana" panose="020B0604030504040204" pitchFamily="34" charset="0"/>
                <a:cs typeface="Verdana" panose="020B0604030504040204" pitchFamily="34" charset="0"/>
              </a:rPr>
              <a:t>L’assemblée générale ordinaire : Elle est convoquée par le conseil d’administration, elle rassemble tous les membres de l’association.</a:t>
            </a:r>
          </a:p>
          <a:p>
            <a:pPr algn="just">
              <a:lnSpc>
                <a:spcPct val="90000"/>
              </a:lnSpc>
              <a:spcAft>
                <a:spcPts val="600"/>
              </a:spcAft>
            </a:pPr>
            <a:endParaRPr lang="en-US" sz="20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lnSpc>
                <a:spcPct val="90000"/>
              </a:lnSpc>
              <a:spcAft>
                <a:spcPts val="600"/>
              </a:spcAft>
              <a:buFont typeface="Wingdings" panose="05000000000000000000" pitchFamily="2" charset="2"/>
              <a:buChar char="Ø"/>
            </a:pPr>
            <a:r>
              <a:rPr lang="en-US" sz="2000" dirty="0">
                <a:latin typeface="Verdana" panose="020B0604030504040204" pitchFamily="34" charset="0"/>
                <a:ea typeface="Verdana" panose="020B0604030504040204" pitchFamily="34" charset="0"/>
                <a:cs typeface="Verdana" panose="020B0604030504040204" pitchFamily="34" charset="0"/>
              </a:rPr>
              <a:t>Il est présenté un bilan sur les activité de l’association, les projets à venir, les résultats comptables et les prévisions du budget, l’élection des nouveaux membres du conseil d’administration, le montant des cotisations, des prestations ou tout autre question présentée à l’ordre du jour.</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9" name="Image 8">
            <a:extLst>
              <a:ext uri="{FF2B5EF4-FFF2-40B4-BE49-F238E27FC236}">
                <a16:creationId xmlns:a16="http://schemas.microsoft.com/office/drawing/2014/main" id="{1EA82FA5-042F-43BB-9015-7CCA32B888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635" y="5845320"/>
            <a:ext cx="1070840" cy="749588"/>
          </a:xfrm>
          <a:prstGeom prst="rect">
            <a:avLst/>
          </a:prstGeom>
        </p:spPr>
      </p:pic>
    </p:spTree>
    <p:extLst>
      <p:ext uri="{BB962C8B-B14F-4D97-AF65-F5344CB8AC3E}">
        <p14:creationId xmlns:p14="http://schemas.microsoft.com/office/powerpoint/2010/main" val="3751035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3499F83B-D4A0-4FBD-8345-2B26D62F5487}"/>
              </a:ext>
            </a:extLst>
          </p:cNvPr>
          <p:cNvSpPr/>
          <p:nvPr/>
        </p:nvSpPr>
        <p:spPr>
          <a:xfrm>
            <a:off x="643467" y="321734"/>
            <a:ext cx="10905066" cy="113573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400" b="1" kern="1200" dirty="0">
                <a:solidFill>
                  <a:schemeClr val="tx1"/>
                </a:solidFill>
                <a:latin typeface="Verdana" panose="020B0604030504040204" pitchFamily="34" charset="0"/>
                <a:ea typeface="Verdana" panose="020B0604030504040204" pitchFamily="34" charset="0"/>
                <a:cs typeface="Verdana" panose="020B0604030504040204" pitchFamily="34" charset="0"/>
              </a:rPr>
              <a:t>L’ASSEMBLÉE GÉNÉRALE EXTRAORDINAIRE</a:t>
            </a:r>
          </a:p>
        </p:txBody>
      </p:sp>
      <p:sp>
        <p:nvSpPr>
          <p:cNvPr id="3" name="Rectangle 2">
            <a:extLst>
              <a:ext uri="{FF2B5EF4-FFF2-40B4-BE49-F238E27FC236}">
                <a16:creationId xmlns:a16="http://schemas.microsoft.com/office/drawing/2014/main" id="{B8D253CE-ED5C-496E-8E73-113E1D730CF7}"/>
              </a:ext>
            </a:extLst>
          </p:cNvPr>
          <p:cNvSpPr/>
          <p:nvPr/>
        </p:nvSpPr>
        <p:spPr>
          <a:xfrm>
            <a:off x="643467" y="1782981"/>
            <a:ext cx="10905066" cy="2572709"/>
          </a:xfrm>
          <a:prstGeom prst="rect">
            <a:avLst/>
          </a:prstGeom>
        </p:spPr>
        <p:txBody>
          <a:bodyPr vert="horz" lIns="91440" tIns="45720" rIns="91440" bIns="45720" rtlCol="0">
            <a:normAutofit/>
          </a:bodyPr>
          <a:lstStyle/>
          <a:p>
            <a:pPr algn="just">
              <a:lnSpc>
                <a:spcPct val="90000"/>
              </a:lnSpc>
              <a:spcAft>
                <a:spcPts val="600"/>
              </a:spcAft>
            </a:pPr>
            <a:r>
              <a:rPr lang="en-US" sz="2000" dirty="0">
                <a:latin typeface="Verdana" panose="020B0604030504040204" pitchFamily="34" charset="0"/>
                <a:ea typeface="Verdana" panose="020B0604030504040204" pitchFamily="34" charset="0"/>
                <a:cs typeface="Verdana" panose="020B0604030504040204" pitchFamily="34" charset="0"/>
              </a:rPr>
              <a:t>A la différence de l’Assemblée générale ordinaire, l’Assemblée générale extraordinaire n’est pas périodique et n’intervient que dans certains cas précis.</a:t>
            </a:r>
          </a:p>
          <a:p>
            <a:pPr indent="-228600">
              <a:lnSpc>
                <a:spcPct val="90000"/>
              </a:lnSpc>
              <a:spcAft>
                <a:spcPts val="600"/>
              </a:spcAft>
              <a:buFont typeface="Arial" panose="020B0604020202020204" pitchFamily="34" charset="0"/>
              <a:buChar char="•"/>
            </a:pPr>
            <a:endParaRPr lang="en-US" sz="2000" dirty="0">
              <a:latin typeface="Verdana" panose="020B0604030504040204" pitchFamily="34" charset="0"/>
              <a:ea typeface="Verdana" panose="020B0604030504040204" pitchFamily="34" charset="0"/>
              <a:cs typeface="Verdana" panose="020B0604030504040204" pitchFamily="34" charset="0"/>
            </a:endParaRPr>
          </a:p>
          <a:p>
            <a:pPr marL="342900" indent="-342900">
              <a:lnSpc>
                <a:spcPct val="90000"/>
              </a:lnSpc>
              <a:spcAft>
                <a:spcPts val="600"/>
              </a:spcAft>
              <a:buFont typeface="Wingdings" panose="05000000000000000000" pitchFamily="2" charset="2"/>
              <a:buChar char="Ø"/>
            </a:pPr>
            <a:r>
              <a:rPr lang="en-US" sz="2000" dirty="0">
                <a:latin typeface="Verdana" panose="020B0604030504040204" pitchFamily="34" charset="0"/>
                <a:ea typeface="Verdana" panose="020B0604030504040204" pitchFamily="34" charset="0"/>
                <a:cs typeface="Verdana" panose="020B0604030504040204" pitchFamily="34" charset="0"/>
              </a:rPr>
              <a:t>On y soumet au vote des adhérents :</a:t>
            </a:r>
          </a:p>
          <a:p>
            <a:pPr marL="342900" indent="-342900">
              <a:lnSpc>
                <a:spcPct val="90000"/>
              </a:lnSpc>
              <a:spcAft>
                <a:spcPts val="600"/>
              </a:spcAft>
              <a:buFont typeface="Wingdings" panose="05000000000000000000" pitchFamily="2" charset="2"/>
              <a:buChar char="Ø"/>
            </a:pPr>
            <a:r>
              <a:rPr lang="en-US" sz="2000" dirty="0">
                <a:latin typeface="Verdana" panose="020B0604030504040204" pitchFamily="34" charset="0"/>
                <a:ea typeface="Verdana" panose="020B0604030504040204" pitchFamily="34" charset="0"/>
                <a:cs typeface="Verdana" panose="020B0604030504040204" pitchFamily="34" charset="0"/>
              </a:rPr>
              <a:t>Les modifications des statuts,</a:t>
            </a:r>
          </a:p>
          <a:p>
            <a:pPr marL="342900" indent="-342900">
              <a:lnSpc>
                <a:spcPct val="90000"/>
              </a:lnSpc>
              <a:spcAft>
                <a:spcPts val="600"/>
              </a:spcAft>
              <a:buFont typeface="Wingdings" panose="05000000000000000000" pitchFamily="2" charset="2"/>
              <a:buChar char="Ø"/>
            </a:pPr>
            <a:r>
              <a:rPr lang="en-US" sz="2000" b="0" i="0" dirty="0">
                <a:effectLst/>
                <a:latin typeface="Verdana" panose="020B0604030504040204" pitchFamily="34" charset="0"/>
                <a:ea typeface="Verdana" panose="020B0604030504040204" pitchFamily="34" charset="0"/>
                <a:cs typeface="Verdana" panose="020B0604030504040204" pitchFamily="34" charset="0"/>
              </a:rPr>
              <a:t>La dissolution de l’association.</a:t>
            </a:r>
          </a:p>
          <a:p>
            <a:pPr>
              <a:lnSpc>
                <a:spcPct val="90000"/>
              </a:lnSpc>
              <a:spcAft>
                <a:spcPts val="600"/>
              </a:spcAft>
            </a:pPr>
            <a:endParaRPr lang="en-US" sz="2000" b="0" i="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9" name="Image 8">
            <a:extLst>
              <a:ext uri="{FF2B5EF4-FFF2-40B4-BE49-F238E27FC236}">
                <a16:creationId xmlns:a16="http://schemas.microsoft.com/office/drawing/2014/main" id="{52550396-7066-4FC4-A7AC-591AD66575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635" y="5845320"/>
            <a:ext cx="1070840" cy="749588"/>
          </a:xfrm>
          <a:prstGeom prst="rect">
            <a:avLst/>
          </a:prstGeom>
        </p:spPr>
      </p:pic>
    </p:spTree>
    <p:extLst>
      <p:ext uri="{BB962C8B-B14F-4D97-AF65-F5344CB8AC3E}">
        <p14:creationId xmlns:p14="http://schemas.microsoft.com/office/powerpoint/2010/main" val="352466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53F186-5FC7-49EC-8F71-9A943831DE1A}"/>
              </a:ext>
            </a:extLst>
          </p:cNvPr>
          <p:cNvSpPr/>
          <p:nvPr/>
        </p:nvSpPr>
        <p:spPr>
          <a:xfrm>
            <a:off x="452279" y="1127846"/>
            <a:ext cx="11275895" cy="3970318"/>
          </a:xfrm>
          <a:prstGeom prst="rect">
            <a:avLst/>
          </a:prstGeom>
        </p:spPr>
        <p:txBody>
          <a:bodyPr wrap="square">
            <a:spAutoFit/>
          </a:bodyPr>
          <a:lstStyle/>
          <a:p>
            <a:pPr algn="just"/>
            <a:r>
              <a:rPr lang="fr-FR" b="1" dirty="0">
                <a:latin typeface="Verdana" panose="020B0604030504040204" pitchFamily="34" charset="0"/>
                <a:ea typeface="Verdana" panose="020B0604030504040204" pitchFamily="34" charset="0"/>
                <a:cs typeface="Verdana" panose="020B0604030504040204" pitchFamily="34" charset="0"/>
              </a:rPr>
              <a:t>Le président </a:t>
            </a:r>
            <a:r>
              <a:rPr lang="fr-FR" dirty="0">
                <a:latin typeface="Verdana" panose="020B0604030504040204" pitchFamily="34" charset="0"/>
                <a:ea typeface="Verdana" panose="020B0604030504040204" pitchFamily="34" charset="0"/>
                <a:cs typeface="Verdana" panose="020B0604030504040204" pitchFamily="34" charset="0"/>
              </a:rPr>
              <a:t>: C’est le membre qui représente l’association devant les tiers et devant la justice, dans tous les actes de la vie civile. C’est lui qui passera les différents contrats. Il a pour mission de convoquer le conseil d’administration.</a:t>
            </a:r>
          </a:p>
          <a:p>
            <a:endParaRPr lang="fr-FR" dirty="0">
              <a:latin typeface="Verdana" panose="020B0604030504040204" pitchFamily="34" charset="0"/>
              <a:ea typeface="Verdana" panose="020B0604030504040204" pitchFamily="34" charset="0"/>
              <a:cs typeface="Verdana" panose="020B0604030504040204" pitchFamily="34" charset="0"/>
            </a:endParaRPr>
          </a:p>
          <a:p>
            <a:pPr algn="just"/>
            <a:r>
              <a:rPr lang="fr-FR" b="1" dirty="0">
                <a:latin typeface="Verdana" panose="020B0604030504040204" pitchFamily="34" charset="0"/>
                <a:ea typeface="Verdana" panose="020B0604030504040204" pitchFamily="34" charset="0"/>
                <a:cs typeface="Verdana" panose="020B0604030504040204" pitchFamily="34" charset="0"/>
              </a:rPr>
              <a:t>Le trésorier </a:t>
            </a:r>
            <a:r>
              <a:rPr lang="fr-FR" dirty="0">
                <a:latin typeface="Verdana" panose="020B0604030504040204" pitchFamily="34" charset="0"/>
                <a:ea typeface="Verdana" panose="020B0604030504040204" pitchFamily="34" charset="0"/>
                <a:cs typeface="Verdana" panose="020B0604030504040204" pitchFamily="34" charset="0"/>
              </a:rPr>
              <a:t>: Il est chargé de la bonne gestion de l’association, veillant au recouvrement des créances et paiement des dettes. Il en tient la comptabilité régulière ou suit son traitement par un tiers. Il dresse également le budget prévisionnel de l’exercice suivant. En fin d’exercice, il se charge de l’inventaire, du bilan, du compte de résultat, des annexes et rédige un rapport financier qui soumettra à l’assemblée générale en vue de son approbation.</a:t>
            </a:r>
            <a:endParaRPr lang="fr-FR" b="1" dirty="0">
              <a:latin typeface="Verdana" panose="020B0604030504040204" pitchFamily="34" charset="0"/>
              <a:ea typeface="Verdana" panose="020B0604030504040204" pitchFamily="34" charset="0"/>
              <a:cs typeface="Verdana" panose="020B0604030504040204" pitchFamily="34" charset="0"/>
            </a:endParaRPr>
          </a:p>
          <a:p>
            <a:pPr algn="just"/>
            <a:endParaRPr lang="fr-FR" dirty="0">
              <a:latin typeface="Verdana" panose="020B0604030504040204" pitchFamily="34" charset="0"/>
              <a:ea typeface="Verdana" panose="020B0604030504040204" pitchFamily="34" charset="0"/>
              <a:cs typeface="Verdana" panose="020B0604030504040204" pitchFamily="34" charset="0"/>
            </a:endParaRPr>
          </a:p>
          <a:p>
            <a:pPr algn="just"/>
            <a:r>
              <a:rPr lang="fr-FR" b="1" dirty="0">
                <a:latin typeface="Verdana" panose="020B0604030504040204" pitchFamily="34" charset="0"/>
                <a:ea typeface="Verdana" panose="020B0604030504040204" pitchFamily="34" charset="0"/>
                <a:cs typeface="Verdana" panose="020B0604030504040204" pitchFamily="34" charset="0"/>
              </a:rPr>
              <a:t>Le secrétaire</a:t>
            </a:r>
            <a:r>
              <a:rPr lang="fr-FR" dirty="0">
                <a:latin typeface="Verdana" panose="020B0604030504040204" pitchFamily="34" charset="0"/>
                <a:ea typeface="Verdana" panose="020B0604030504040204" pitchFamily="34" charset="0"/>
                <a:cs typeface="Verdana" panose="020B0604030504040204" pitchFamily="34" charset="0"/>
              </a:rPr>
              <a:t> : Il est chargé des fonctions administratives au sein de l’association, notamment la tenue du registre des délibérations de l’assemblée générale et du conseil d’administration.</a:t>
            </a:r>
            <a:endParaRPr lang="fr-FR" b="1" dirty="0">
              <a:latin typeface="Verdana" panose="020B0604030504040204" pitchFamily="34" charset="0"/>
              <a:ea typeface="Verdana" panose="020B0604030504040204" pitchFamily="34" charset="0"/>
              <a:cs typeface="Verdana" panose="020B0604030504040204" pitchFamily="34" charset="0"/>
            </a:endParaRPr>
          </a:p>
          <a:p>
            <a:endParaRPr lang="fr-FR" dirty="0">
              <a:latin typeface="Verdana" panose="020B0604030504040204" pitchFamily="34" charset="0"/>
              <a:ea typeface="Verdana" panose="020B0604030504040204" pitchFamily="34" charset="0"/>
              <a:cs typeface="Verdana" panose="020B0604030504040204" pitchFamily="34" charset="0"/>
            </a:endParaRPr>
          </a:p>
          <a:p>
            <a:r>
              <a:rPr lang="fr-FR" dirty="0">
                <a:latin typeface="Verdana" panose="020B0604030504040204" pitchFamily="34" charset="0"/>
                <a:ea typeface="Verdana" panose="020B0604030504040204" pitchFamily="34" charset="0"/>
                <a:cs typeface="Verdana" panose="020B0604030504040204" pitchFamily="34" charset="0"/>
              </a:rPr>
              <a:t>Dans les statuts peuvent être élus des vice-présidents, vice-trésoriers, vice-secrétaires…</a:t>
            </a:r>
          </a:p>
        </p:txBody>
      </p:sp>
      <p:pic>
        <p:nvPicPr>
          <p:cNvPr id="3" name="Image 2">
            <a:extLst>
              <a:ext uri="{FF2B5EF4-FFF2-40B4-BE49-F238E27FC236}">
                <a16:creationId xmlns:a16="http://schemas.microsoft.com/office/drawing/2014/main" id="{E4FE8C88-71E4-4719-8111-5DF59787E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635" y="5845320"/>
            <a:ext cx="1070840" cy="749588"/>
          </a:xfrm>
          <a:prstGeom prst="rect">
            <a:avLst/>
          </a:prstGeom>
        </p:spPr>
      </p:pic>
    </p:spTree>
    <p:extLst>
      <p:ext uri="{BB962C8B-B14F-4D97-AF65-F5344CB8AC3E}">
        <p14:creationId xmlns:p14="http://schemas.microsoft.com/office/powerpoint/2010/main" val="3334559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1F457F-2B87-4CCD-A5E9-F2DDF5F29707}"/>
              </a:ext>
            </a:extLst>
          </p:cNvPr>
          <p:cNvSpPr/>
          <p:nvPr/>
        </p:nvSpPr>
        <p:spPr>
          <a:xfrm>
            <a:off x="2503054" y="639679"/>
            <a:ext cx="8118763" cy="461665"/>
          </a:xfrm>
          <a:prstGeom prst="rect">
            <a:avLst/>
          </a:prstGeom>
        </p:spPr>
        <p:txBody>
          <a:bodyPr wrap="square">
            <a:spAutoFit/>
          </a:bodyPr>
          <a:lstStyle/>
          <a:p>
            <a:pPr algn="ctr"/>
            <a:r>
              <a:rPr lang="fr-FR" sz="2400" b="1" dirty="0">
                <a:solidFill>
                  <a:srgbClr val="333333"/>
                </a:solidFill>
                <a:latin typeface="Verdana" panose="020B0604030504040204" pitchFamily="34" charset="0"/>
                <a:ea typeface="Verdana" panose="020B0604030504040204" pitchFamily="34" charset="0"/>
                <a:cs typeface="Verdana" panose="020B0604030504040204" pitchFamily="34" charset="0"/>
              </a:rPr>
              <a:t>LE BÉNÉVOLAT DANS LES ASSOCIATIONS</a:t>
            </a:r>
            <a:endParaRPr lang="fr-FR" sz="2400" b="1" i="0" dirty="0">
              <a:solidFill>
                <a:srgbClr val="333333"/>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a:extLst>
              <a:ext uri="{FF2B5EF4-FFF2-40B4-BE49-F238E27FC236}">
                <a16:creationId xmlns:a16="http://schemas.microsoft.com/office/drawing/2014/main" id="{3A29DCBF-AFA1-407A-88EB-6D6CDACDE192}"/>
              </a:ext>
            </a:extLst>
          </p:cNvPr>
          <p:cNvSpPr/>
          <p:nvPr/>
        </p:nvSpPr>
        <p:spPr>
          <a:xfrm>
            <a:off x="452582" y="1997839"/>
            <a:ext cx="11388436" cy="2308324"/>
          </a:xfrm>
          <a:prstGeom prst="rect">
            <a:avLst/>
          </a:prstGeom>
        </p:spPr>
        <p:txBody>
          <a:bodyPr wrap="square">
            <a:spAutoFit/>
          </a:bodyPr>
          <a:lstStyle/>
          <a:p>
            <a:pPr algn="just"/>
            <a:r>
              <a:rPr lang="fr-FR" dirty="0">
                <a:latin typeface="Verdana" panose="020B0604030504040204" pitchFamily="34" charset="0"/>
                <a:ea typeface="Verdana" panose="020B0604030504040204" pitchFamily="34" charset="0"/>
                <a:cs typeface="Verdana" panose="020B0604030504040204" pitchFamily="34" charset="0"/>
              </a:rPr>
              <a:t>Plus de 16 millions de bénévoles œuvrent aujourd’hui dans le paysage associatif français.</a:t>
            </a:r>
          </a:p>
          <a:p>
            <a:pPr algn="just"/>
            <a:endParaRPr lang="fr-FR" dirty="0">
              <a:latin typeface="Verdana" panose="020B0604030504040204" pitchFamily="34" charset="0"/>
              <a:ea typeface="Verdana" panose="020B0604030504040204" pitchFamily="34" charset="0"/>
              <a:cs typeface="Verdana" panose="020B0604030504040204" pitchFamily="34" charset="0"/>
            </a:endParaRPr>
          </a:p>
          <a:p>
            <a:pPr algn="just"/>
            <a:r>
              <a:rPr lang="fr-FR" dirty="0">
                <a:latin typeface="Verdana" panose="020B0604030504040204" pitchFamily="34" charset="0"/>
                <a:ea typeface="Verdana" panose="020B0604030504040204" pitchFamily="34" charset="0"/>
                <a:cs typeface="Verdana" panose="020B0604030504040204" pitchFamily="34" charset="0"/>
              </a:rPr>
              <a:t>Se sentir utile et faire quelque chose pour autrui est le moteur de ces bénévoles qui s’impliquent dans des domaines d’activité aussi divers que le sport, la culture ou les loisirs, l’humanitaire, la santé ou l’action sociale, la défense des droits ou encore l’éducation.</a:t>
            </a:r>
          </a:p>
          <a:p>
            <a:pPr algn="just"/>
            <a:endParaRPr lang="fr-FR" dirty="0">
              <a:latin typeface="Verdana" panose="020B0604030504040204" pitchFamily="34" charset="0"/>
              <a:ea typeface="Verdana" panose="020B0604030504040204" pitchFamily="34" charset="0"/>
              <a:cs typeface="Verdana" panose="020B0604030504040204" pitchFamily="34" charset="0"/>
            </a:endParaRPr>
          </a:p>
          <a:p>
            <a:pPr algn="just"/>
            <a:r>
              <a:rPr lang="fr-FR" dirty="0">
                <a:latin typeface="Verdana" panose="020B0604030504040204" pitchFamily="34" charset="0"/>
                <a:ea typeface="Verdana" panose="020B0604030504040204" pitchFamily="34" charset="0"/>
                <a:cs typeface="Verdana" panose="020B0604030504040204" pitchFamily="34" charset="0"/>
              </a:rPr>
              <a:t>On peut définir les bénévoles d’association comme des personnes qui consacrent une partie de leur temps, sans être rémunérées, aux activités de l’association.</a:t>
            </a:r>
            <a:endParaRPr lang="fr-FR" i="0" dirty="0">
              <a:effectLst/>
              <a:latin typeface="Verdana" panose="020B0604030504040204" pitchFamily="34" charset="0"/>
              <a:ea typeface="Verdana" panose="020B0604030504040204" pitchFamily="34" charset="0"/>
              <a:cs typeface="Verdana" panose="020B0604030504040204" pitchFamily="34" charset="0"/>
            </a:endParaRPr>
          </a:p>
        </p:txBody>
      </p:sp>
      <p:pic>
        <p:nvPicPr>
          <p:cNvPr id="4" name="Image 3">
            <a:extLst>
              <a:ext uri="{FF2B5EF4-FFF2-40B4-BE49-F238E27FC236}">
                <a16:creationId xmlns:a16="http://schemas.microsoft.com/office/drawing/2014/main" id="{8360287F-6508-432D-80FD-253CCFE68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635" y="5845320"/>
            <a:ext cx="1070840" cy="749588"/>
          </a:xfrm>
          <a:prstGeom prst="rect">
            <a:avLst/>
          </a:prstGeom>
        </p:spPr>
      </p:pic>
    </p:spTree>
    <p:extLst>
      <p:ext uri="{BB962C8B-B14F-4D97-AF65-F5344CB8AC3E}">
        <p14:creationId xmlns:p14="http://schemas.microsoft.com/office/powerpoint/2010/main" val="1136582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D5FF7C88-5320-4DAF-B3F2-73FFEADA0AB4}"/>
              </a:ext>
            </a:extLst>
          </p:cNvPr>
          <p:cNvSpPr/>
          <p:nvPr/>
        </p:nvSpPr>
        <p:spPr>
          <a:xfrm>
            <a:off x="142875" y="1153572"/>
            <a:ext cx="3744359" cy="44611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kern="1200" dirty="0">
                <a:solidFill>
                  <a:srgbClr val="FFFFFF"/>
                </a:solidFill>
                <a:latin typeface="Verdana" panose="020B0604030504040204" pitchFamily="34" charset="0"/>
                <a:ea typeface="Verdana" panose="020B0604030504040204" pitchFamily="34" charset="0"/>
                <a:cs typeface="Verdana" panose="020B0604030504040204" pitchFamily="34" charset="0"/>
              </a:rPr>
              <a:t>Le salariat dans les associations</a:t>
            </a:r>
            <a:endParaRPr lang="en-US" sz="2800" b="1" i="0" kern="1200" dirty="0">
              <a:solidFill>
                <a:srgbClr val="FFFFFF"/>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Rectangle 2">
            <a:extLst>
              <a:ext uri="{FF2B5EF4-FFF2-40B4-BE49-F238E27FC236}">
                <a16:creationId xmlns:a16="http://schemas.microsoft.com/office/drawing/2014/main" id="{BD22E8C8-D5C3-47C8-8F57-7CE1848047D3}"/>
              </a:ext>
            </a:extLst>
          </p:cNvPr>
          <p:cNvSpPr/>
          <p:nvPr/>
        </p:nvSpPr>
        <p:spPr>
          <a:xfrm>
            <a:off x="4447308" y="591344"/>
            <a:ext cx="6906491" cy="5585619"/>
          </a:xfrm>
          <a:prstGeom prst="rect">
            <a:avLst/>
          </a:prstGeom>
        </p:spPr>
        <p:txBody>
          <a:bodyPr vert="horz" lIns="91440" tIns="45720" rIns="91440" bIns="45720" rtlCol="0" anchor="ctr">
            <a:normAutofit/>
          </a:bodyPr>
          <a:lstStyle/>
          <a:p>
            <a:pPr indent="-228600" algn="just">
              <a:lnSpc>
                <a:spcPct val="90000"/>
              </a:lnSpc>
              <a:spcAft>
                <a:spcPts val="600"/>
              </a:spcAft>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Il n’y a pas de différence entre une association sans but lucratif et une entreprise commerciale. Dès lors qu’une association embauche des salariés, ceux-ci sont soumis au droit du travail </a:t>
            </a:r>
            <a:r>
              <a:rPr lang="en-US" sz="1600" dirty="0">
                <a:latin typeface="Verdana" panose="020B0604030504040204" pitchFamily="34" charset="0"/>
                <a:ea typeface="Verdana" panose="020B0604030504040204" pitchFamily="34" charset="0"/>
                <a:cs typeface="Verdana" panose="020B0604030504040204" pitchFamily="34" charset="0"/>
                <a:hlinkClick r:id="rId2"/>
              </a:rPr>
              <a:t>(articles L 1131-1 et suivants du Code du Travail</a:t>
            </a:r>
            <a:r>
              <a:rPr lang="en-US" sz="1600" dirty="0">
                <a:latin typeface="Verdana" panose="020B0604030504040204" pitchFamily="34" charset="0"/>
                <a:ea typeface="Verdana" panose="020B0604030504040204" pitchFamily="34" charset="0"/>
                <a:cs typeface="Verdana" panose="020B0604030504040204" pitchFamily="34" charset="0"/>
              </a:rPr>
              <a:t>) et de la sécurité sociale, à l’instar de tout autre salarié d’une quelconque entreprise dite traditionnelle.</a:t>
            </a:r>
          </a:p>
          <a:p>
            <a:pPr indent="-228600" algn="just">
              <a:lnSpc>
                <a:spcPct val="90000"/>
              </a:lnSpc>
              <a:spcAft>
                <a:spcPts val="600"/>
              </a:spcAft>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indent="-228600" algn="just">
              <a:lnSpc>
                <a:spcPct val="90000"/>
              </a:lnSpc>
              <a:spcAft>
                <a:spcPts val="600"/>
              </a:spcAft>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Respecter le code du travail, la convention collective appliquable à l’activité de l’association,</a:t>
            </a:r>
          </a:p>
          <a:p>
            <a:pPr indent="-228600" algn="just">
              <a:lnSpc>
                <a:spcPct val="90000"/>
              </a:lnSpc>
              <a:spcAft>
                <a:spcPts val="600"/>
              </a:spcAft>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Contrat de travail,</a:t>
            </a:r>
          </a:p>
          <a:p>
            <a:pPr indent="-228600" algn="just">
              <a:lnSpc>
                <a:spcPct val="90000"/>
              </a:lnSpc>
              <a:spcAft>
                <a:spcPts val="600"/>
              </a:spcAft>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Avenant au contrat de travail,</a:t>
            </a:r>
          </a:p>
          <a:p>
            <a:pPr indent="-228600" algn="just">
              <a:lnSpc>
                <a:spcPct val="90000"/>
              </a:lnSpc>
              <a:spcAft>
                <a:spcPts val="600"/>
              </a:spcAft>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Bulletins de salaire, la rénumération,</a:t>
            </a:r>
          </a:p>
          <a:p>
            <a:pPr indent="-228600" algn="just">
              <a:lnSpc>
                <a:spcPct val="90000"/>
              </a:lnSpc>
              <a:spcAft>
                <a:spcPts val="600"/>
              </a:spcAft>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Déclaration de l’embauche des salariés,</a:t>
            </a:r>
          </a:p>
          <a:p>
            <a:pPr indent="-228600" algn="just">
              <a:lnSpc>
                <a:spcPct val="90000"/>
              </a:lnSpc>
              <a:spcAft>
                <a:spcPts val="600"/>
              </a:spcAft>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Paiement des cotisations sociales (URSSAF, RETRAITE, PRÉVOYANCE, MUTUELLE, FORMATIONPROFESSIONNELLE……)</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p:txBody>
      </p:sp>
      <p:pic>
        <p:nvPicPr>
          <p:cNvPr id="7" name="Image 6">
            <a:extLst>
              <a:ext uri="{FF2B5EF4-FFF2-40B4-BE49-F238E27FC236}">
                <a16:creationId xmlns:a16="http://schemas.microsoft.com/office/drawing/2014/main" id="{B59D784F-9D50-4049-B541-977D50FE9C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0635" y="5845320"/>
            <a:ext cx="1070840" cy="749588"/>
          </a:xfrm>
          <a:prstGeom prst="rect">
            <a:avLst/>
          </a:prstGeom>
        </p:spPr>
      </p:pic>
    </p:spTree>
    <p:extLst>
      <p:ext uri="{BB962C8B-B14F-4D97-AF65-F5344CB8AC3E}">
        <p14:creationId xmlns:p14="http://schemas.microsoft.com/office/powerpoint/2010/main" val="3626958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ADD2199-AEC2-43F9-B8D0-465BD59549E2}"/>
              </a:ext>
            </a:extLst>
          </p:cNvPr>
          <p:cNvSpPr txBox="1"/>
          <p:nvPr/>
        </p:nvSpPr>
        <p:spPr>
          <a:xfrm>
            <a:off x="4882306" y="914401"/>
            <a:ext cx="6988445" cy="613101"/>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2400" b="1" dirty="0">
                <a:latin typeface="Verdana" panose="020B0604030504040204" pitchFamily="34" charset="0"/>
                <a:ea typeface="Verdana" panose="020B0604030504040204" pitchFamily="34" charset="0"/>
                <a:cs typeface="Verdana" panose="020B0604030504040204" pitchFamily="34" charset="0"/>
              </a:rPr>
              <a:t>LES RESSOURCES DES ASSOCIATIONS</a:t>
            </a:r>
          </a:p>
        </p:txBody>
      </p:sp>
      <p:sp>
        <p:nvSpPr>
          <p:cNvPr id="3" name="ZoneTexte 2">
            <a:extLst>
              <a:ext uri="{FF2B5EF4-FFF2-40B4-BE49-F238E27FC236}">
                <a16:creationId xmlns:a16="http://schemas.microsoft.com/office/drawing/2014/main" id="{F1A45505-FA17-4F64-A82B-39563E1F1EC2}"/>
              </a:ext>
            </a:extLst>
          </p:cNvPr>
          <p:cNvSpPr txBox="1"/>
          <p:nvPr/>
        </p:nvSpPr>
        <p:spPr>
          <a:xfrm>
            <a:off x="4965431" y="2438400"/>
            <a:ext cx="6931005" cy="3785419"/>
          </a:xfrm>
          <a:prstGeom prst="rect">
            <a:avLst/>
          </a:prstGeom>
        </p:spPr>
        <p:txBody>
          <a:bodyPr vert="horz" lIns="91440" tIns="45720" rIns="91440" bIns="45720" rtlCol="0">
            <a:normAutofit/>
          </a:bodyPr>
          <a:lstStyle/>
          <a:p>
            <a:pPr indent="-228600" algn="just">
              <a:lnSpc>
                <a:spcPct val="90000"/>
              </a:lnSpc>
              <a:spcAft>
                <a:spcPts val="600"/>
              </a:spcAft>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Les cotisations, </a:t>
            </a:r>
          </a:p>
          <a:p>
            <a:pPr indent="-228600" algn="just">
              <a:lnSpc>
                <a:spcPct val="90000"/>
              </a:lnSpc>
              <a:spcAft>
                <a:spcPts val="600"/>
              </a:spcAft>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Les droits d’entrées,</a:t>
            </a:r>
          </a:p>
          <a:p>
            <a:pPr indent="-228600" algn="just">
              <a:lnSpc>
                <a:spcPct val="90000"/>
              </a:lnSpc>
              <a:spcAft>
                <a:spcPts val="600"/>
              </a:spcAft>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Les dons,</a:t>
            </a:r>
          </a:p>
          <a:p>
            <a:pPr indent="-228600" algn="just">
              <a:lnSpc>
                <a:spcPct val="90000"/>
              </a:lnSpc>
              <a:spcAft>
                <a:spcPts val="600"/>
              </a:spcAft>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Les subventions,  </a:t>
            </a:r>
          </a:p>
          <a:p>
            <a:pPr indent="-228600" algn="just">
              <a:lnSpc>
                <a:spcPct val="90000"/>
              </a:lnSpc>
              <a:spcAft>
                <a:spcPts val="600"/>
              </a:spcAft>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Les apports en numéraire ou en nature,</a:t>
            </a:r>
          </a:p>
          <a:p>
            <a:pPr indent="-228600">
              <a:lnSpc>
                <a:spcPct val="90000"/>
              </a:lnSpc>
              <a:spcAft>
                <a:spcPts val="600"/>
              </a:spcAft>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Les prestations, Le produit des activités économiques.</a:t>
            </a:r>
          </a:p>
          <a:p>
            <a:pPr indent="-228600">
              <a:lnSpc>
                <a:spcPct val="90000"/>
              </a:lnSpc>
              <a:spcAft>
                <a:spcPts val="600"/>
              </a:spcAft>
              <a:buFont typeface="Arial" panose="020B0604020202020204" pitchFamily="34" charset="0"/>
              <a:buChar char="•"/>
            </a:pPr>
            <a:endParaRPr lang="en-US" sz="2000" dirty="0"/>
          </a:p>
        </p:txBody>
      </p:sp>
      <p:pic>
        <p:nvPicPr>
          <p:cNvPr id="5" name="Picture 4">
            <a:extLst>
              <a:ext uri="{FF2B5EF4-FFF2-40B4-BE49-F238E27FC236}">
                <a16:creationId xmlns:a16="http://schemas.microsoft.com/office/drawing/2014/main" id="{C40918C5-9C24-48D1-9AA3-C8231C0E2072}"/>
              </a:ext>
            </a:extLst>
          </p:cNvPr>
          <p:cNvPicPr>
            <a:picLocks noChangeAspect="1"/>
          </p:cNvPicPr>
          <p:nvPr/>
        </p:nvPicPr>
        <p:blipFill rotWithShape="1">
          <a:blip r:embed="rId2"/>
          <a:srcRect l="25844" r="29206"/>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AFF5E"/>
            </a:solidFill>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D8EE8004-A0E9-4A74-B65F-B2C55A63D2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0635" y="5845320"/>
            <a:ext cx="1070840" cy="749588"/>
          </a:xfrm>
          <a:prstGeom prst="rect">
            <a:avLst/>
          </a:prstGeom>
        </p:spPr>
      </p:pic>
    </p:spTree>
    <p:extLst>
      <p:ext uri="{BB962C8B-B14F-4D97-AF65-F5344CB8AC3E}">
        <p14:creationId xmlns:p14="http://schemas.microsoft.com/office/powerpoint/2010/main" val="796430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 name="ZoneTexte 2">
            <a:extLst>
              <a:ext uri="{FF2B5EF4-FFF2-40B4-BE49-F238E27FC236}">
                <a16:creationId xmlns:a16="http://schemas.microsoft.com/office/drawing/2014/main" id="{50AF287B-6B64-495E-9572-2D1D83F6D84F}"/>
              </a:ext>
            </a:extLst>
          </p:cNvPr>
          <p:cNvSpPr txBox="1"/>
          <p:nvPr/>
        </p:nvSpPr>
        <p:spPr>
          <a:xfrm>
            <a:off x="101600" y="365125"/>
            <a:ext cx="7966076"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400" b="1" dirty="0">
                <a:latin typeface="Verdana" panose="020B0604030504040204" pitchFamily="34" charset="0"/>
                <a:ea typeface="Verdana" panose="020B0604030504040204" pitchFamily="34" charset="0"/>
                <a:cs typeface="Verdana" panose="020B0604030504040204" pitchFamily="34" charset="0"/>
              </a:rPr>
              <a:t>LES RESSOURCES DES ASSOCIATIONS</a:t>
            </a:r>
          </a:p>
        </p:txBody>
      </p:sp>
      <p:sp>
        <p:nvSpPr>
          <p:cNvPr id="2" name="Rectangle 1">
            <a:extLst>
              <a:ext uri="{FF2B5EF4-FFF2-40B4-BE49-F238E27FC236}">
                <a16:creationId xmlns:a16="http://schemas.microsoft.com/office/drawing/2014/main" id="{25FFCE61-225F-436D-89BF-92C86DFA79D6}"/>
              </a:ext>
            </a:extLst>
          </p:cNvPr>
          <p:cNvSpPr/>
          <p:nvPr/>
        </p:nvSpPr>
        <p:spPr>
          <a:xfrm>
            <a:off x="101600" y="1825625"/>
            <a:ext cx="6613236" cy="4351338"/>
          </a:xfrm>
          <a:prstGeom prst="rect">
            <a:avLst/>
          </a:prstGeom>
        </p:spPr>
        <p:txBody>
          <a:bodyPr vert="horz" lIns="91440" tIns="45720" rIns="91440" bIns="45720" rtlCol="0">
            <a:normAutofit/>
          </a:bodyPr>
          <a:lstStyle/>
          <a:p>
            <a:pPr>
              <a:lnSpc>
                <a:spcPct val="90000"/>
              </a:lnSpc>
              <a:spcAft>
                <a:spcPts val="600"/>
              </a:spcAft>
            </a:pPr>
            <a:r>
              <a:rPr lang="en-US" b="1" dirty="0">
                <a:latin typeface="Verdana" panose="020B0604030504040204" pitchFamily="34" charset="0"/>
                <a:ea typeface="Verdana" panose="020B0604030504040204" pitchFamily="34" charset="0"/>
                <a:cs typeface="Verdana" panose="020B0604030504040204" pitchFamily="34" charset="0"/>
              </a:rPr>
              <a:t>Les cotisations : </a:t>
            </a:r>
          </a:p>
          <a:p>
            <a:pPr marL="285750" indent="-285750" algn="just">
              <a:lnSpc>
                <a:spcPct val="90000"/>
              </a:lnSpc>
              <a:spcAft>
                <a:spcPts val="600"/>
              </a:spcAft>
              <a:buFont typeface="Wingdings" panose="05000000000000000000" pitchFamily="2" charset="2"/>
              <a:buChar char="Ø"/>
            </a:pPr>
            <a:r>
              <a:rPr lang="en-US" dirty="0">
                <a:latin typeface="Verdana" panose="020B0604030504040204" pitchFamily="34" charset="0"/>
                <a:ea typeface="Verdana" panose="020B0604030504040204" pitchFamily="34" charset="0"/>
                <a:cs typeface="Verdana" panose="020B0604030504040204" pitchFamily="34" charset="0"/>
              </a:rPr>
              <a:t>Elles ne sont pas obligatoires sauf si elles sont prévues dans les statuts et le règlement intérieur. Leurs montants sont librement fixés par l’association.</a:t>
            </a:r>
          </a:p>
          <a:p>
            <a:pPr>
              <a:lnSpc>
                <a:spcPct val="90000"/>
              </a:lnSpc>
              <a:spcAft>
                <a:spcPts val="600"/>
              </a:spcAft>
            </a:pPr>
            <a:r>
              <a:rPr lang="en-US" b="1" dirty="0">
                <a:latin typeface="Verdana" panose="020B0604030504040204" pitchFamily="34" charset="0"/>
                <a:ea typeface="Verdana" panose="020B0604030504040204" pitchFamily="34" charset="0"/>
                <a:cs typeface="Verdana" panose="020B0604030504040204" pitchFamily="34" charset="0"/>
              </a:rPr>
              <a:t>Les dons :  </a:t>
            </a:r>
          </a:p>
          <a:p>
            <a:pPr marL="285750" indent="-285750" algn="just">
              <a:lnSpc>
                <a:spcPct val="90000"/>
              </a:lnSpc>
              <a:spcAft>
                <a:spcPts val="600"/>
              </a:spcAft>
              <a:buFont typeface="Wingdings" panose="05000000000000000000" pitchFamily="2" charset="2"/>
              <a:buChar char="Ø"/>
            </a:pPr>
            <a:r>
              <a:rPr lang="en-US" dirty="0">
                <a:latin typeface="Verdana" panose="020B0604030504040204" pitchFamily="34" charset="0"/>
                <a:ea typeface="Verdana" panose="020B0604030504040204" pitchFamily="34" charset="0"/>
                <a:cs typeface="Verdana" panose="020B0604030504040204" pitchFamily="34" charset="0"/>
              </a:rPr>
              <a:t>Ceux-ci sont généralement donnés sous une forme monétaire.</a:t>
            </a:r>
            <a:r>
              <a:rPr lang="en-US" dirty="0"/>
              <a:t> </a:t>
            </a:r>
            <a:endParaRPr lang="en-US" dirty="0">
              <a:effectLst/>
            </a:endParaRPr>
          </a:p>
        </p:txBody>
      </p:sp>
      <p:pic>
        <p:nvPicPr>
          <p:cNvPr id="1026" name="Picture 2" descr="Comment collecter des dons pour une association en créant une ...">
            <a:extLst>
              <a:ext uri="{FF2B5EF4-FFF2-40B4-BE49-F238E27FC236}">
                <a16:creationId xmlns:a16="http://schemas.microsoft.com/office/drawing/2014/main" id="{BA8E108B-DA31-4E9A-B2E5-DCF98060F6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316" r="8887" b="-3"/>
          <a:stretch/>
        </p:blipFill>
        <p:spPr bwMode="auto">
          <a:xfrm>
            <a:off x="6891024" y="1274618"/>
            <a:ext cx="4606134" cy="4606134"/>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73" name="Arc 72">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5" name="Oval 7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8" name="Image 7">
            <a:extLst>
              <a:ext uri="{FF2B5EF4-FFF2-40B4-BE49-F238E27FC236}">
                <a16:creationId xmlns:a16="http://schemas.microsoft.com/office/drawing/2014/main" id="{EDC1E371-465D-495C-8F57-D09ECA1AEA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0635" y="5845320"/>
            <a:ext cx="1070840" cy="749588"/>
          </a:xfrm>
          <a:prstGeom prst="rect">
            <a:avLst/>
          </a:prstGeom>
        </p:spPr>
      </p:pic>
    </p:spTree>
    <p:extLst>
      <p:ext uri="{BB962C8B-B14F-4D97-AF65-F5344CB8AC3E}">
        <p14:creationId xmlns:p14="http://schemas.microsoft.com/office/powerpoint/2010/main" val="1877785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1751123-1260-4FCC-BE0E-ED37EE032F46}"/>
              </a:ext>
            </a:extLst>
          </p:cNvPr>
          <p:cNvSpPr txBox="1"/>
          <p:nvPr/>
        </p:nvSpPr>
        <p:spPr>
          <a:xfrm>
            <a:off x="684213" y="1563329"/>
            <a:ext cx="10821988" cy="2040297"/>
          </a:xfrm>
          <a:prstGeom prst="rect">
            <a:avLst/>
          </a:prstGeom>
          <a:noFill/>
        </p:spPr>
        <p:txBody>
          <a:bodyPr wrap="square" rtlCol="0" anchor="t">
            <a:normAutofit/>
          </a:bodyPr>
          <a:lstStyle/>
          <a:p>
            <a:pPr>
              <a:lnSpc>
                <a:spcPct val="90000"/>
              </a:lnSpc>
              <a:spcAft>
                <a:spcPts val="600"/>
              </a:spcAft>
            </a:pPr>
            <a:r>
              <a:rPr lang="fr-FR" dirty="0">
                <a:latin typeface="Verdana" panose="020B0604030504040204" pitchFamily="34" charset="0"/>
                <a:ea typeface="Verdana" panose="020B0604030504040204" pitchFamily="34" charset="0"/>
                <a:cs typeface="Verdana" panose="020B0604030504040204" pitchFamily="34" charset="0"/>
              </a:rPr>
              <a:t>Aux termes de l’article 1er de la loi du 1er juillet 1901 : </a:t>
            </a:r>
          </a:p>
          <a:p>
            <a:pPr algn="just">
              <a:lnSpc>
                <a:spcPct val="90000"/>
              </a:lnSpc>
              <a:spcAft>
                <a:spcPts val="600"/>
              </a:spcAft>
            </a:pPr>
            <a:r>
              <a:rPr lang="fr-FR" dirty="0">
                <a:latin typeface="Verdana" panose="020B0604030504040204" pitchFamily="34" charset="0"/>
                <a:ea typeface="Verdana" panose="020B0604030504040204" pitchFamily="34" charset="0"/>
                <a:cs typeface="Verdana" panose="020B0604030504040204" pitchFamily="34" charset="0"/>
              </a:rPr>
              <a:t>"l’association est une convention par laquelle deux ou plusieurs personnes mettent  en commun d’une façon permanente leurs connaissances ou leur activité dans un but autre que de partager des bénéfices.</a:t>
            </a:r>
          </a:p>
          <a:p>
            <a:pPr algn="just">
              <a:lnSpc>
                <a:spcPct val="90000"/>
              </a:lnSpc>
              <a:spcAft>
                <a:spcPts val="600"/>
              </a:spcAft>
            </a:pPr>
            <a:r>
              <a:rPr lang="fr-FR" dirty="0">
                <a:latin typeface="Verdana" panose="020B0604030504040204" pitchFamily="34" charset="0"/>
                <a:ea typeface="Verdana" panose="020B0604030504040204" pitchFamily="34" charset="0"/>
                <a:cs typeface="Verdana" panose="020B0604030504040204" pitchFamily="34" charset="0"/>
              </a:rPr>
              <a:t> Elle est régie, quant à sa validité, par les principes généraux du droit applicables aux contrats et obligations". </a:t>
            </a:r>
          </a:p>
        </p:txBody>
      </p:sp>
      <p:sp>
        <p:nvSpPr>
          <p:cNvPr id="3" name="Rectangle 2">
            <a:extLst>
              <a:ext uri="{FF2B5EF4-FFF2-40B4-BE49-F238E27FC236}">
                <a16:creationId xmlns:a16="http://schemas.microsoft.com/office/drawing/2014/main" id="{DD92ABB3-DC7D-4A9C-ADCF-A1214356188D}"/>
              </a:ext>
            </a:extLst>
          </p:cNvPr>
          <p:cNvSpPr/>
          <p:nvPr/>
        </p:nvSpPr>
        <p:spPr>
          <a:xfrm>
            <a:off x="727587" y="3362634"/>
            <a:ext cx="10953136" cy="1946786"/>
          </a:xfrm>
          <a:prstGeom prst="rect">
            <a:avLst/>
          </a:prstGeom>
        </p:spPr>
        <p:txBody>
          <a:bodyPr vert="horz" lIns="91440" tIns="45720" rIns="91440" bIns="45720" rtlCol="0" anchor="ctr">
            <a:normAutofit/>
          </a:bodyPr>
          <a:lstStyle/>
          <a:p>
            <a:pPr algn="just">
              <a:lnSpc>
                <a:spcPct val="90000"/>
              </a:lnSpc>
              <a:spcAft>
                <a:spcPts val="600"/>
              </a:spcAft>
            </a:pPr>
            <a:r>
              <a:rPr lang="en-US" dirty="0">
                <a:latin typeface="Verdana" panose="020B0604030504040204" pitchFamily="34" charset="0"/>
                <a:ea typeface="Verdana" panose="020B0604030504040204" pitchFamily="34" charset="0"/>
                <a:cs typeface="Verdana" panose="020B0604030504040204" pitchFamily="34" charset="0"/>
              </a:rPr>
              <a:t>La loi de 1901 ne fixe qu’un cadre : les associations demeurent libres de s’organiser comme elles l’entendent, dès lors que leur objet n’est pas illicite. Les statuts d’une association ont donc "force de loi", notamment pour l’objet de l’association ainsi que son mode de fonctionnement. Leur rédaction est donc d’une importance capitale.</a:t>
            </a:r>
          </a:p>
          <a:p>
            <a:pPr>
              <a:lnSpc>
                <a:spcPct val="90000"/>
              </a:lnSpc>
              <a:spcAft>
                <a:spcPts val="600"/>
              </a:spcAft>
            </a:pPr>
            <a:endParaRPr lang="en-US" sz="2400" dirty="0"/>
          </a:p>
        </p:txBody>
      </p:sp>
      <p:pic>
        <p:nvPicPr>
          <p:cNvPr id="4" name="Graphic 16">
            <a:extLst>
              <a:ext uri="{FF2B5EF4-FFF2-40B4-BE49-F238E27FC236}">
                <a16:creationId xmlns:a16="http://schemas.microsoft.com/office/drawing/2014/main" id="{BDBA05D6-C4E2-49B7-86EE-C12B4CC0532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9096" y="128301"/>
            <a:ext cx="1142998" cy="1142998"/>
          </a:xfrm>
          <a:prstGeom prst="rect">
            <a:avLst/>
          </a:prstGeom>
        </p:spPr>
      </p:pic>
      <p:sp>
        <p:nvSpPr>
          <p:cNvPr id="5" name="Rectangle 4">
            <a:extLst>
              <a:ext uri="{FF2B5EF4-FFF2-40B4-BE49-F238E27FC236}">
                <a16:creationId xmlns:a16="http://schemas.microsoft.com/office/drawing/2014/main" id="{2FF4C518-1BB7-447C-B762-FD61CB5E696F}"/>
              </a:ext>
            </a:extLst>
          </p:cNvPr>
          <p:cNvSpPr/>
          <p:nvPr/>
        </p:nvSpPr>
        <p:spPr>
          <a:xfrm>
            <a:off x="691828" y="888608"/>
            <a:ext cx="3472425" cy="341632"/>
          </a:xfrm>
          <a:prstGeom prst="rect">
            <a:avLst/>
          </a:prstGeom>
        </p:spPr>
        <p:txBody>
          <a:bodyPr wrap="none">
            <a:spAutoFit/>
          </a:bodyPr>
          <a:lstStyle/>
          <a:p>
            <a:pPr>
              <a:lnSpc>
                <a:spcPct val="90000"/>
              </a:lnSpc>
              <a:spcAft>
                <a:spcPts val="600"/>
              </a:spcAft>
            </a:pPr>
            <a:r>
              <a:rPr lang="fr-FR" b="1" dirty="0">
                <a:latin typeface="Verdana" panose="020B0604030504040204" pitchFamily="34" charset="0"/>
                <a:ea typeface="Verdana" panose="020B0604030504040204" pitchFamily="34" charset="0"/>
                <a:cs typeface="Verdana" panose="020B0604030504040204" pitchFamily="34" charset="0"/>
              </a:rPr>
              <a:t>CRÉATION ASSOCIATION</a:t>
            </a:r>
          </a:p>
        </p:txBody>
      </p:sp>
      <p:pic>
        <p:nvPicPr>
          <p:cNvPr id="6" name="Image 5">
            <a:extLst>
              <a:ext uri="{FF2B5EF4-FFF2-40B4-BE49-F238E27FC236}">
                <a16:creationId xmlns:a16="http://schemas.microsoft.com/office/drawing/2014/main" id="{BC16F873-9C1E-439E-9F6B-08ABD3A942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0635" y="5845320"/>
            <a:ext cx="1070840" cy="749588"/>
          </a:xfrm>
          <a:prstGeom prst="rect">
            <a:avLst/>
          </a:prstGeom>
        </p:spPr>
      </p:pic>
    </p:spTree>
    <p:extLst>
      <p:ext uri="{BB962C8B-B14F-4D97-AF65-F5344CB8AC3E}">
        <p14:creationId xmlns:p14="http://schemas.microsoft.com/office/powerpoint/2010/main" val="35009568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ZoneTexte 2">
            <a:extLst>
              <a:ext uri="{FF2B5EF4-FFF2-40B4-BE49-F238E27FC236}">
                <a16:creationId xmlns:a16="http://schemas.microsoft.com/office/drawing/2014/main" id="{AD96CFCE-C96C-4F4C-AA02-C42564ADC7DE}"/>
              </a:ext>
            </a:extLst>
          </p:cNvPr>
          <p:cNvSpPr txBox="1"/>
          <p:nvPr/>
        </p:nvSpPr>
        <p:spPr>
          <a:xfrm>
            <a:off x="171449" y="1153572"/>
            <a:ext cx="4086225" cy="44611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400" b="1" kern="1200" dirty="0">
                <a:solidFill>
                  <a:srgbClr val="FFFFFF"/>
                </a:solidFill>
                <a:latin typeface="Verdana" panose="020B0604030504040204" pitchFamily="34" charset="0"/>
                <a:ea typeface="Verdana" panose="020B0604030504040204" pitchFamily="34" charset="0"/>
                <a:cs typeface="Verdana" panose="020B0604030504040204" pitchFamily="34" charset="0"/>
              </a:rPr>
              <a:t>LES RESSOURCES DES ASSOCIATIONS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Rectangle 1">
            <a:extLst>
              <a:ext uri="{FF2B5EF4-FFF2-40B4-BE49-F238E27FC236}">
                <a16:creationId xmlns:a16="http://schemas.microsoft.com/office/drawing/2014/main" id="{E6C2E374-74EC-458E-A598-B095B7289ABC}"/>
              </a:ext>
            </a:extLst>
          </p:cNvPr>
          <p:cNvSpPr/>
          <p:nvPr/>
        </p:nvSpPr>
        <p:spPr>
          <a:xfrm>
            <a:off x="4174836" y="591344"/>
            <a:ext cx="7767782" cy="5585619"/>
          </a:xfrm>
          <a:prstGeom prst="rect">
            <a:avLst/>
          </a:prstGeom>
        </p:spPr>
        <p:txBody>
          <a:bodyPr vert="horz" lIns="91440" tIns="45720" rIns="91440" bIns="45720" rtlCol="0" anchor="ctr">
            <a:normAutofit/>
          </a:bodyPr>
          <a:lstStyle/>
          <a:p>
            <a:pPr>
              <a:lnSpc>
                <a:spcPct val="90000"/>
              </a:lnSpc>
              <a:spcAft>
                <a:spcPts val="1950"/>
              </a:spcAft>
            </a:pPr>
            <a:r>
              <a:rPr lang="en-US" b="1" dirty="0">
                <a:latin typeface="Verdana" panose="020B0604030504040204" pitchFamily="34" charset="0"/>
                <a:ea typeface="Verdana" panose="020B0604030504040204" pitchFamily="34" charset="0"/>
                <a:cs typeface="Verdana" panose="020B0604030504040204" pitchFamily="34" charset="0"/>
              </a:rPr>
              <a:t>Les subventions : </a:t>
            </a:r>
          </a:p>
          <a:p>
            <a:pPr marL="285750" indent="-285750" algn="just">
              <a:lnSpc>
                <a:spcPct val="90000"/>
              </a:lnSpc>
              <a:spcAft>
                <a:spcPts val="1950"/>
              </a:spcAft>
              <a:buFont typeface="Wingdings" panose="05000000000000000000" pitchFamily="2" charset="2"/>
              <a:buChar char="Ø"/>
            </a:pPr>
            <a:r>
              <a:rPr lang="en-US" dirty="0">
                <a:latin typeface="Verdana" panose="020B0604030504040204" pitchFamily="34" charset="0"/>
                <a:ea typeface="Verdana" panose="020B0604030504040204" pitchFamily="34" charset="0"/>
                <a:cs typeface="Verdana" panose="020B0604030504040204" pitchFamily="34" charset="0"/>
              </a:rPr>
              <a:t>Une association peut demander des subventions auprès de sa mairie, du Départemental, de la Région….. </a:t>
            </a:r>
          </a:p>
          <a:p>
            <a:pPr marL="285750" indent="-285750" algn="just">
              <a:lnSpc>
                <a:spcPct val="90000"/>
              </a:lnSpc>
              <a:spcAft>
                <a:spcPts val="1950"/>
              </a:spcAft>
              <a:buFont typeface="Wingdings" panose="05000000000000000000" pitchFamily="2" charset="2"/>
              <a:buChar char="Ø"/>
            </a:pPr>
            <a:r>
              <a:rPr lang="en-US" dirty="0">
                <a:latin typeface="Verdana" panose="020B0604030504040204" pitchFamily="34" charset="0"/>
                <a:ea typeface="Verdana" panose="020B0604030504040204" pitchFamily="34" charset="0"/>
                <a:cs typeface="Verdana" panose="020B0604030504040204" pitchFamily="34" charset="0"/>
              </a:rPr>
              <a:t>Une subvention n’est pas un droit, une collectivité peut ne pas vous octroyer une subvention sans pour autant de se justifier. De même, celle-ci n’est pas forcément renouvelable chaque année.</a:t>
            </a:r>
          </a:p>
          <a:p>
            <a:pPr marL="285750" indent="-285750" algn="just">
              <a:lnSpc>
                <a:spcPct val="90000"/>
              </a:lnSpc>
              <a:spcAft>
                <a:spcPts val="1950"/>
              </a:spcAft>
              <a:buFont typeface="Wingdings" panose="05000000000000000000" pitchFamily="2" charset="2"/>
              <a:buChar char="Ø"/>
            </a:pPr>
            <a:r>
              <a:rPr lang="en-US" dirty="0">
                <a:latin typeface="Verdana" panose="020B0604030504040204" pitchFamily="34" charset="0"/>
                <a:ea typeface="Verdana" panose="020B0604030504040204" pitchFamily="34" charset="0"/>
                <a:cs typeface="Verdana" panose="020B0604030504040204" pitchFamily="34" charset="0"/>
              </a:rPr>
              <a:t>Elle est souvent conditionnée à la production de documents comptables (rapport financier, bilan, compte de résultat, budget prévisionnel, rapport moral, activité de l’association).</a:t>
            </a:r>
          </a:p>
          <a:p>
            <a:pPr algn="just">
              <a:lnSpc>
                <a:spcPct val="90000"/>
              </a:lnSpc>
              <a:spcAft>
                <a:spcPts val="0"/>
              </a:spcAft>
            </a:pPr>
            <a:r>
              <a:rPr lang="en-US" b="1" dirty="0">
                <a:latin typeface="Verdana" panose="020B0604030504040204" pitchFamily="34" charset="0"/>
                <a:ea typeface="Verdana" panose="020B0604030504040204" pitchFamily="34" charset="0"/>
                <a:cs typeface="Verdana" panose="020B0604030504040204" pitchFamily="34" charset="0"/>
              </a:rPr>
              <a:t>Le mécénat :</a:t>
            </a:r>
            <a:r>
              <a:rPr lang="en-US" dirty="0">
                <a:latin typeface="Verdana" panose="020B0604030504040204" pitchFamily="34" charset="0"/>
                <a:ea typeface="Verdana" panose="020B0604030504040204" pitchFamily="34" charset="0"/>
                <a:cs typeface="Verdana" panose="020B0604030504040204" pitchFamily="34" charset="0"/>
              </a:rPr>
              <a:t> </a:t>
            </a:r>
            <a:r>
              <a:rPr lang="en-US" b="1" dirty="0">
                <a:latin typeface="Verdana" panose="020B0604030504040204" pitchFamily="34" charset="0"/>
                <a:ea typeface="Verdana" panose="020B0604030504040204" pitchFamily="34" charset="0"/>
                <a:cs typeface="Verdana" panose="020B0604030504040204" pitchFamily="34" charset="0"/>
              </a:rPr>
              <a:t>articles 200 et 238 bis du code général des impôts</a:t>
            </a:r>
          </a:p>
          <a:p>
            <a:pPr marL="285750" indent="-285750" algn="just">
              <a:lnSpc>
                <a:spcPct val="90000"/>
              </a:lnSpc>
              <a:spcAft>
                <a:spcPts val="0"/>
              </a:spcAft>
              <a:buFont typeface="Wingdings" panose="05000000000000000000" pitchFamily="2" charset="2"/>
              <a:buChar char="Ø"/>
            </a:pPr>
            <a:r>
              <a:rPr lang="en-US" dirty="0">
                <a:latin typeface="Verdana" panose="020B0604030504040204" pitchFamily="34" charset="0"/>
                <a:ea typeface="Verdana" panose="020B0604030504040204" pitchFamily="34" charset="0"/>
                <a:cs typeface="Verdana" panose="020B0604030504040204" pitchFamily="34" charset="0"/>
              </a:rPr>
              <a:t>Le mécénat ouvre droit à une réduction d’impôt aux mécènes (entreprises, particuliers). L’association se doit de faire une demande de rescrit fiscal. L’administration fiscale donne un avis. L’association doit en tenir compte.</a:t>
            </a:r>
            <a:endParaRPr lang="en-US" dirty="0">
              <a:effectLst/>
              <a:latin typeface="Verdana" panose="020B0604030504040204" pitchFamily="34" charset="0"/>
              <a:ea typeface="Verdana" panose="020B0604030504040204" pitchFamily="34" charset="0"/>
              <a:cs typeface="Verdana" panose="020B0604030504040204" pitchFamily="34" charset="0"/>
            </a:endParaRPr>
          </a:p>
        </p:txBody>
      </p:sp>
      <p:pic>
        <p:nvPicPr>
          <p:cNvPr id="7" name="Image 6">
            <a:extLst>
              <a:ext uri="{FF2B5EF4-FFF2-40B4-BE49-F238E27FC236}">
                <a16:creationId xmlns:a16="http://schemas.microsoft.com/office/drawing/2014/main" id="{21B481C9-1EEB-4D99-B6A3-7B82B9CEE2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635" y="5845320"/>
            <a:ext cx="1070840" cy="749588"/>
          </a:xfrm>
          <a:prstGeom prst="rect">
            <a:avLst/>
          </a:prstGeom>
        </p:spPr>
      </p:pic>
    </p:spTree>
    <p:extLst>
      <p:ext uri="{BB962C8B-B14F-4D97-AF65-F5344CB8AC3E}">
        <p14:creationId xmlns:p14="http://schemas.microsoft.com/office/powerpoint/2010/main" val="3207770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5EEA4899-36EC-42E9-AE40-80D95861D845}"/>
              </a:ext>
            </a:extLst>
          </p:cNvPr>
          <p:cNvPicPr>
            <a:picLocks noChangeAspect="1"/>
          </p:cNvPicPr>
          <p:nvPr/>
        </p:nvPicPr>
        <p:blipFill rotWithShape="1">
          <a:blip r:embed="rId2">
            <a:extLst>
              <a:ext uri="{28A0092B-C50C-407E-A947-70E740481C1C}">
                <a14:useLocalDpi xmlns:a14="http://schemas.microsoft.com/office/drawing/2010/main" val="0"/>
              </a:ext>
            </a:extLst>
          </a:blip>
          <a:srcRect l="8362" t="16566" r="1" b="7222"/>
          <a:stretch/>
        </p:blipFill>
        <p:spPr>
          <a:xfrm>
            <a:off x="4802909" y="277091"/>
            <a:ext cx="6705600" cy="6011717"/>
          </a:xfrm>
          <a:prstGeom prst="rect">
            <a:avLst/>
          </a:prstGeom>
          <a:effectLst>
            <a:softEdge rad="12700"/>
          </a:effectLst>
        </p:spPr>
      </p:pic>
      <p:sp>
        <p:nvSpPr>
          <p:cNvPr id="4" name="ZoneTexte 3">
            <a:extLst>
              <a:ext uri="{FF2B5EF4-FFF2-40B4-BE49-F238E27FC236}">
                <a16:creationId xmlns:a16="http://schemas.microsoft.com/office/drawing/2014/main" id="{77BF2D2A-0B0D-4F22-B218-020D6AE70A12}"/>
              </a:ext>
            </a:extLst>
          </p:cNvPr>
          <p:cNvSpPr txBox="1"/>
          <p:nvPr/>
        </p:nvSpPr>
        <p:spPr>
          <a:xfrm>
            <a:off x="443346" y="1801087"/>
            <a:ext cx="4627418" cy="1846659"/>
          </a:xfrm>
          <a:prstGeom prst="rect">
            <a:avLst/>
          </a:prstGeom>
          <a:noFill/>
        </p:spPr>
        <p:txBody>
          <a:bodyPr wrap="square" rtlCol="0">
            <a:spAutoFit/>
          </a:bodyPr>
          <a:lstStyle/>
          <a:p>
            <a:r>
              <a:rPr lang="fr-FR" sz="2400" b="1" dirty="0">
                <a:latin typeface="Verdana" panose="020B0604030504040204" pitchFamily="34" charset="0"/>
                <a:ea typeface="Verdana" panose="020B0604030504040204" pitchFamily="34" charset="0"/>
                <a:cs typeface="Verdana" panose="020B0604030504040204" pitchFamily="34" charset="0"/>
              </a:rPr>
              <a:t>LES RÈGLES FISCALES</a:t>
            </a:r>
          </a:p>
          <a:p>
            <a:r>
              <a:rPr lang="fr-FR" dirty="0">
                <a:latin typeface="Verdana" panose="020B0604030504040204" pitchFamily="34" charset="0"/>
                <a:ea typeface="Verdana" panose="020B0604030504040204" pitchFamily="34" charset="0"/>
                <a:cs typeface="Verdana" panose="020B0604030504040204" pitchFamily="34" charset="0"/>
              </a:rPr>
              <a:t>La règle des 4P</a:t>
            </a:r>
          </a:p>
          <a:p>
            <a:pPr marL="285750" indent="-285750">
              <a:buFont typeface="Wingdings" panose="05000000000000000000" pitchFamily="2" charset="2"/>
              <a:buChar char="Ø"/>
            </a:pPr>
            <a:r>
              <a:rPr lang="fr-FR" dirty="0">
                <a:latin typeface="Verdana" panose="020B0604030504040204" pitchFamily="34" charset="0"/>
                <a:ea typeface="Verdana" panose="020B0604030504040204" pitchFamily="34" charset="0"/>
                <a:cs typeface="Verdana" panose="020B0604030504040204" pitchFamily="34" charset="0"/>
              </a:rPr>
              <a:t>Le produit,</a:t>
            </a:r>
          </a:p>
          <a:p>
            <a:pPr marL="285750" indent="-285750">
              <a:buFont typeface="Wingdings" panose="05000000000000000000" pitchFamily="2" charset="2"/>
              <a:buChar char="Ø"/>
            </a:pPr>
            <a:r>
              <a:rPr lang="fr-FR" dirty="0">
                <a:latin typeface="Verdana" panose="020B0604030504040204" pitchFamily="34" charset="0"/>
                <a:ea typeface="Verdana" panose="020B0604030504040204" pitchFamily="34" charset="0"/>
                <a:cs typeface="Verdana" panose="020B0604030504040204" pitchFamily="34" charset="0"/>
              </a:rPr>
              <a:t>Le public,</a:t>
            </a:r>
          </a:p>
          <a:p>
            <a:pPr marL="285750" indent="-285750">
              <a:buFont typeface="Wingdings" panose="05000000000000000000" pitchFamily="2" charset="2"/>
              <a:buChar char="Ø"/>
            </a:pPr>
            <a:r>
              <a:rPr lang="fr-FR" dirty="0">
                <a:latin typeface="Verdana" panose="020B0604030504040204" pitchFamily="34" charset="0"/>
                <a:ea typeface="Verdana" panose="020B0604030504040204" pitchFamily="34" charset="0"/>
                <a:cs typeface="Verdana" panose="020B0604030504040204" pitchFamily="34" charset="0"/>
              </a:rPr>
              <a:t>Le prix,</a:t>
            </a:r>
          </a:p>
          <a:p>
            <a:pPr marL="285750" indent="-285750">
              <a:buFont typeface="Wingdings" panose="05000000000000000000" pitchFamily="2" charset="2"/>
              <a:buChar char="Ø"/>
            </a:pPr>
            <a:r>
              <a:rPr lang="fr-FR" dirty="0">
                <a:latin typeface="Verdana" panose="020B0604030504040204" pitchFamily="34" charset="0"/>
                <a:ea typeface="Verdana" panose="020B0604030504040204" pitchFamily="34" charset="0"/>
                <a:cs typeface="Verdana" panose="020B0604030504040204" pitchFamily="34" charset="0"/>
              </a:rPr>
              <a:t>La publicité.</a:t>
            </a:r>
          </a:p>
        </p:txBody>
      </p:sp>
      <p:pic>
        <p:nvPicPr>
          <p:cNvPr id="5" name="Image 4">
            <a:extLst>
              <a:ext uri="{FF2B5EF4-FFF2-40B4-BE49-F238E27FC236}">
                <a16:creationId xmlns:a16="http://schemas.microsoft.com/office/drawing/2014/main" id="{3D35C4B7-C19A-4F89-943A-C42D1164D5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0635" y="5845320"/>
            <a:ext cx="1070840" cy="749588"/>
          </a:xfrm>
          <a:prstGeom prst="rect">
            <a:avLst/>
          </a:prstGeom>
        </p:spPr>
      </p:pic>
    </p:spTree>
    <p:extLst>
      <p:ext uri="{BB962C8B-B14F-4D97-AF65-F5344CB8AC3E}">
        <p14:creationId xmlns:p14="http://schemas.microsoft.com/office/powerpoint/2010/main" val="4117313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F247C3E-F38B-474C-BD35-45A7E779970F}"/>
              </a:ext>
            </a:extLst>
          </p:cNvPr>
          <p:cNvSpPr txBox="1"/>
          <p:nvPr/>
        </p:nvSpPr>
        <p:spPr>
          <a:xfrm>
            <a:off x="2198259" y="692736"/>
            <a:ext cx="6474691" cy="461665"/>
          </a:xfrm>
          <a:prstGeom prst="rect">
            <a:avLst/>
          </a:prstGeom>
          <a:noFill/>
        </p:spPr>
        <p:txBody>
          <a:bodyPr wrap="square" rtlCol="0">
            <a:spAutoFit/>
          </a:bodyPr>
          <a:lstStyle/>
          <a:p>
            <a:pPr algn="ctr"/>
            <a:r>
              <a:rPr lang="fr-FR" sz="2400" dirty="0">
                <a:latin typeface="Verdana" panose="020B0604030504040204" pitchFamily="34" charset="0"/>
                <a:ea typeface="Verdana" panose="020B0604030504040204" pitchFamily="34" charset="0"/>
                <a:cs typeface="Verdana" panose="020B0604030504040204" pitchFamily="34" charset="0"/>
              </a:rPr>
              <a:t>LA COMPTABILITÉ DES ASSOCIATIONS</a:t>
            </a:r>
          </a:p>
        </p:txBody>
      </p:sp>
      <p:sp>
        <p:nvSpPr>
          <p:cNvPr id="3" name="Rectangle 2">
            <a:extLst>
              <a:ext uri="{FF2B5EF4-FFF2-40B4-BE49-F238E27FC236}">
                <a16:creationId xmlns:a16="http://schemas.microsoft.com/office/drawing/2014/main" id="{9C904143-5C8F-419B-85F5-3D8775FA36EF}"/>
              </a:ext>
            </a:extLst>
          </p:cNvPr>
          <p:cNvSpPr/>
          <p:nvPr/>
        </p:nvSpPr>
        <p:spPr>
          <a:xfrm>
            <a:off x="240151" y="2219328"/>
            <a:ext cx="11683994" cy="2308324"/>
          </a:xfrm>
          <a:prstGeom prst="rect">
            <a:avLst/>
          </a:prstGeom>
        </p:spPr>
        <p:txBody>
          <a:bodyPr wrap="square">
            <a:spAutoFit/>
          </a:bodyPr>
          <a:lstStyle/>
          <a:p>
            <a:pPr algn="just"/>
            <a:r>
              <a:rPr lang="fr-FR" dirty="0">
                <a:solidFill>
                  <a:srgbClr val="333333"/>
                </a:solidFill>
                <a:latin typeface="Verdana" panose="020B0604030504040204" pitchFamily="34" charset="0"/>
                <a:ea typeface="Verdana" panose="020B0604030504040204" pitchFamily="34" charset="0"/>
                <a:cs typeface="Verdana" panose="020B0604030504040204" pitchFamily="34" charset="0"/>
              </a:rPr>
              <a:t>Les associations doivent impérativement tenir une comptabilité, dont le degré et la nature seront fonction de la taille de l’association, de la source de ses financements (subvention, prêt bancaire, don), de son activité et enfin de l’exercice, ou non, d’une activité lucrative.</a:t>
            </a:r>
          </a:p>
          <a:p>
            <a:pPr algn="just"/>
            <a:endParaRPr lang="fr-FR"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Wingdings" panose="05000000000000000000" pitchFamily="2" charset="2"/>
              <a:buChar char="Ø"/>
            </a:pPr>
            <a:r>
              <a:rPr lang="fr-FR" dirty="0">
                <a:latin typeface="Verdana" panose="020B0604030504040204" pitchFamily="34" charset="0"/>
                <a:ea typeface="Verdana" panose="020B0604030504040204" pitchFamily="34" charset="0"/>
                <a:cs typeface="Verdana" panose="020B0604030504040204" pitchFamily="34" charset="0"/>
              </a:rPr>
              <a:t>Une comptabilité recettes, dépenses si vous avez peut d’opérations et une activité réduite,</a:t>
            </a:r>
          </a:p>
          <a:p>
            <a:pPr marL="285750" indent="-285750" algn="just">
              <a:buFont typeface="Wingdings" panose="05000000000000000000" pitchFamily="2" charset="2"/>
              <a:buChar char="Ø"/>
            </a:pPr>
            <a:r>
              <a:rPr lang="fr-FR" dirty="0">
                <a:latin typeface="Verdana" panose="020B0604030504040204" pitchFamily="34" charset="0"/>
                <a:ea typeface="Verdana" panose="020B0604030504040204" pitchFamily="34" charset="0"/>
                <a:cs typeface="Verdana" panose="020B0604030504040204" pitchFamily="34" charset="0"/>
              </a:rPr>
              <a:t>Une comptabilité d’engagements ou a partie double (grand livre comptable, bilan, et compte de résultat dans le but de rendre compte aux sociétaires, aux partenaires, aux financeurs, de l’utilisation d’une cotisation, d’une libéralité (subvention, apport, don, prestations…. ).</a:t>
            </a:r>
          </a:p>
        </p:txBody>
      </p:sp>
      <p:sp>
        <p:nvSpPr>
          <p:cNvPr id="4" name="Rectangle 3">
            <a:extLst>
              <a:ext uri="{FF2B5EF4-FFF2-40B4-BE49-F238E27FC236}">
                <a16:creationId xmlns:a16="http://schemas.microsoft.com/office/drawing/2014/main" id="{D54D842F-0A28-4729-BC3A-09E242B9415B}"/>
              </a:ext>
            </a:extLst>
          </p:cNvPr>
          <p:cNvSpPr/>
          <p:nvPr/>
        </p:nvSpPr>
        <p:spPr>
          <a:xfrm>
            <a:off x="258619" y="1526477"/>
            <a:ext cx="11573164" cy="646331"/>
          </a:xfrm>
          <a:prstGeom prst="rect">
            <a:avLst/>
          </a:prstGeom>
        </p:spPr>
        <p:txBody>
          <a:bodyPr wrap="square">
            <a:spAutoFit/>
          </a:bodyPr>
          <a:lstStyle/>
          <a:p>
            <a:pPr algn="just"/>
            <a:r>
              <a:rPr lang="fr-FR" dirty="0">
                <a:latin typeface="Verdana" panose="020B0604030504040204" pitchFamily="34" charset="0"/>
                <a:ea typeface="Verdana" panose="020B0604030504040204" pitchFamily="34" charset="0"/>
                <a:cs typeface="Verdana" panose="020B0604030504040204" pitchFamily="34" charset="0"/>
              </a:rPr>
              <a:t>S’il y a nécessité pour les associations de tenir une comptabilité, la loi du 1er juillet 1901 n’impose en la matière aucune obligation aux associations.</a:t>
            </a:r>
          </a:p>
        </p:txBody>
      </p:sp>
      <p:pic>
        <p:nvPicPr>
          <p:cNvPr id="1026" name="Picture 2">
            <a:extLst>
              <a:ext uri="{FF2B5EF4-FFF2-40B4-BE49-F238E27FC236}">
                <a16:creationId xmlns:a16="http://schemas.microsoft.com/office/drawing/2014/main" id="{2E83E8B4-AC00-4A72-9E99-A41B6976FE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4545" y="297263"/>
            <a:ext cx="2715492" cy="1106377"/>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06E76AC6-418F-4091-AFE4-7F0339C18B32}"/>
              </a:ext>
            </a:extLst>
          </p:cNvPr>
          <p:cNvSpPr txBox="1"/>
          <p:nvPr/>
        </p:nvSpPr>
        <p:spPr>
          <a:xfrm>
            <a:off x="175491" y="4802927"/>
            <a:ext cx="11850254" cy="646331"/>
          </a:xfrm>
          <a:prstGeom prst="rect">
            <a:avLst/>
          </a:prstGeom>
          <a:noFill/>
        </p:spPr>
        <p:txBody>
          <a:bodyPr wrap="square" rtlCol="0">
            <a:spAutoFit/>
          </a:bodyPr>
          <a:lstStyle/>
          <a:p>
            <a:pPr algn="just"/>
            <a:r>
              <a:rPr lang="fr-FR" b="1" dirty="0">
                <a:latin typeface="Verdana" panose="020B0604030504040204" pitchFamily="34" charset="0"/>
                <a:ea typeface="Verdana" panose="020B0604030504040204" pitchFamily="34" charset="0"/>
                <a:cs typeface="Verdana" panose="020B0604030504040204" pitchFamily="34" charset="0"/>
              </a:rPr>
              <a:t>L’obligation de tenir une comptabilité peut résulter notamment d’une loi, d’un décret ou encore des statuts types.</a:t>
            </a:r>
          </a:p>
        </p:txBody>
      </p:sp>
      <p:pic>
        <p:nvPicPr>
          <p:cNvPr id="7" name="Image 6">
            <a:extLst>
              <a:ext uri="{FF2B5EF4-FFF2-40B4-BE49-F238E27FC236}">
                <a16:creationId xmlns:a16="http://schemas.microsoft.com/office/drawing/2014/main" id="{DEB510AE-6106-48E3-8D75-7F54ABB084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0635" y="5845320"/>
            <a:ext cx="1070840" cy="749588"/>
          </a:xfrm>
          <a:prstGeom prst="rect">
            <a:avLst/>
          </a:prstGeom>
        </p:spPr>
      </p:pic>
    </p:spTree>
    <p:extLst>
      <p:ext uri="{BB962C8B-B14F-4D97-AF65-F5344CB8AC3E}">
        <p14:creationId xmlns:p14="http://schemas.microsoft.com/office/powerpoint/2010/main" val="992535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ssoconnect association plan comptable">
            <a:extLst>
              <a:ext uri="{FF2B5EF4-FFF2-40B4-BE49-F238E27FC236}">
                <a16:creationId xmlns:a16="http://schemas.microsoft.com/office/drawing/2014/main" id="{A9953E21-F38C-42ED-9DDB-F1B3054E0E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0" y="1104900"/>
            <a:ext cx="7429500" cy="527685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CE513700-59AE-48B0-88AA-9DE3801711B4}"/>
              </a:ext>
            </a:extLst>
          </p:cNvPr>
          <p:cNvSpPr txBox="1"/>
          <p:nvPr/>
        </p:nvSpPr>
        <p:spPr>
          <a:xfrm>
            <a:off x="3685309" y="533400"/>
            <a:ext cx="4608945" cy="461665"/>
          </a:xfrm>
          <a:prstGeom prst="rect">
            <a:avLst/>
          </a:prstGeom>
          <a:noFill/>
        </p:spPr>
        <p:txBody>
          <a:bodyPr wrap="square" rtlCol="0">
            <a:spAutoFit/>
          </a:bodyPr>
          <a:lstStyle/>
          <a:p>
            <a:pPr algn="ctr"/>
            <a:r>
              <a:rPr lang="fr-FR" sz="2400" dirty="0">
                <a:latin typeface="Verdana" panose="020B0604030504040204" pitchFamily="34" charset="0"/>
                <a:ea typeface="Verdana" panose="020B0604030504040204" pitchFamily="34" charset="0"/>
                <a:cs typeface="Verdana" panose="020B0604030504040204" pitchFamily="34" charset="0"/>
              </a:rPr>
              <a:t>BILAN COMPTABLE</a:t>
            </a:r>
          </a:p>
        </p:txBody>
      </p:sp>
      <p:pic>
        <p:nvPicPr>
          <p:cNvPr id="4" name="Image 3">
            <a:extLst>
              <a:ext uri="{FF2B5EF4-FFF2-40B4-BE49-F238E27FC236}">
                <a16:creationId xmlns:a16="http://schemas.microsoft.com/office/drawing/2014/main" id="{B160E815-F086-4D03-8338-571B462D5D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0635" y="5845320"/>
            <a:ext cx="1070840" cy="749588"/>
          </a:xfrm>
          <a:prstGeom prst="rect">
            <a:avLst/>
          </a:prstGeom>
        </p:spPr>
      </p:pic>
    </p:spTree>
    <p:extLst>
      <p:ext uri="{BB962C8B-B14F-4D97-AF65-F5344CB8AC3E}">
        <p14:creationId xmlns:p14="http://schemas.microsoft.com/office/powerpoint/2010/main" val="1775655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2">
            <a:extLst>
              <a:ext uri="{FF2B5EF4-FFF2-40B4-BE49-F238E27FC236}">
                <a16:creationId xmlns:a16="http://schemas.microsoft.com/office/drawing/2014/main" id="{99BC8CBD-7182-4200-8964-D9A5C166E51F}"/>
              </a:ext>
            </a:extLst>
          </p:cNvPr>
          <p:cNvGraphicFramePr>
            <a:graphicFrameLocks noGrp="1"/>
          </p:cNvGraphicFramePr>
          <p:nvPr>
            <p:extLst>
              <p:ext uri="{D42A27DB-BD31-4B8C-83A1-F6EECF244321}">
                <p14:modId xmlns:p14="http://schemas.microsoft.com/office/powerpoint/2010/main" val="1226283464"/>
              </p:ext>
            </p:extLst>
          </p:nvPr>
        </p:nvGraphicFramePr>
        <p:xfrm>
          <a:off x="480292" y="812024"/>
          <a:ext cx="11157524" cy="5532120"/>
        </p:xfrm>
        <a:graphic>
          <a:graphicData uri="http://schemas.openxmlformats.org/drawingml/2006/table">
            <a:tbl>
              <a:tblPr firstRow="1" bandRow="1">
                <a:tableStyleId>{5C22544A-7EE6-4342-B048-85BDC9FD1C3A}</a:tableStyleId>
              </a:tblPr>
              <a:tblGrid>
                <a:gridCol w="5140414">
                  <a:extLst>
                    <a:ext uri="{9D8B030D-6E8A-4147-A177-3AD203B41FA5}">
                      <a16:colId xmlns:a16="http://schemas.microsoft.com/office/drawing/2014/main" val="3139503683"/>
                    </a:ext>
                  </a:extLst>
                </a:gridCol>
                <a:gridCol w="1478440">
                  <a:extLst>
                    <a:ext uri="{9D8B030D-6E8A-4147-A177-3AD203B41FA5}">
                      <a16:colId xmlns:a16="http://schemas.microsoft.com/office/drawing/2014/main" val="1105324383"/>
                    </a:ext>
                  </a:extLst>
                </a:gridCol>
                <a:gridCol w="3039647">
                  <a:extLst>
                    <a:ext uri="{9D8B030D-6E8A-4147-A177-3AD203B41FA5}">
                      <a16:colId xmlns:a16="http://schemas.microsoft.com/office/drawing/2014/main" val="779970134"/>
                    </a:ext>
                  </a:extLst>
                </a:gridCol>
                <a:gridCol w="1499023">
                  <a:extLst>
                    <a:ext uri="{9D8B030D-6E8A-4147-A177-3AD203B41FA5}">
                      <a16:colId xmlns:a16="http://schemas.microsoft.com/office/drawing/2014/main" val="3615493617"/>
                    </a:ext>
                  </a:extLst>
                </a:gridCol>
              </a:tblGrid>
              <a:tr h="370840">
                <a:tc>
                  <a:txBody>
                    <a:bodyPr/>
                    <a:lstStyle/>
                    <a:p>
                      <a:pPr algn="ctr"/>
                      <a:r>
                        <a:rPr lang="fr-FR" dirty="0"/>
                        <a:t>CHARGES</a:t>
                      </a:r>
                    </a:p>
                  </a:txBody>
                  <a:tcPr/>
                </a:tc>
                <a:tc>
                  <a:txBody>
                    <a:bodyPr/>
                    <a:lstStyle/>
                    <a:p>
                      <a:pPr algn="ctr"/>
                      <a:r>
                        <a:rPr lang="fr-FR" dirty="0"/>
                        <a:t>MONTANTS</a:t>
                      </a:r>
                    </a:p>
                  </a:txBody>
                  <a:tcPr/>
                </a:tc>
                <a:tc>
                  <a:txBody>
                    <a:bodyPr/>
                    <a:lstStyle/>
                    <a:p>
                      <a:pPr algn="ctr"/>
                      <a:r>
                        <a:rPr lang="fr-FR" dirty="0"/>
                        <a:t>PRODUITS</a:t>
                      </a:r>
                    </a:p>
                  </a:txBody>
                  <a:tcPr/>
                </a:tc>
                <a:tc>
                  <a:txBody>
                    <a:bodyPr/>
                    <a:lstStyle/>
                    <a:p>
                      <a:pPr algn="ctr"/>
                      <a:r>
                        <a:rPr lang="fr-FR" dirty="0"/>
                        <a:t>MONTANTS</a:t>
                      </a:r>
                    </a:p>
                  </a:txBody>
                  <a:tcPr/>
                </a:tc>
                <a:extLst>
                  <a:ext uri="{0D108BD9-81ED-4DB2-BD59-A6C34878D82A}">
                    <a16:rowId xmlns:a16="http://schemas.microsoft.com/office/drawing/2014/main" val="1299921998"/>
                  </a:ext>
                </a:extLst>
              </a:tr>
              <a:tr h="370840">
                <a:tc>
                  <a:txBody>
                    <a:bodyPr/>
                    <a:lstStyle/>
                    <a:p>
                      <a:r>
                        <a:rPr lang="fr-FR" dirty="0"/>
                        <a:t>Achats</a:t>
                      </a:r>
                    </a:p>
                  </a:txBody>
                  <a:tcPr/>
                </a:tc>
                <a:tc>
                  <a:txBody>
                    <a:bodyPr/>
                    <a:lstStyle/>
                    <a:p>
                      <a:endParaRPr lang="fr-FR" dirty="0"/>
                    </a:p>
                  </a:txBody>
                  <a:tcPr/>
                </a:tc>
                <a:tc>
                  <a:txBody>
                    <a:bodyPr/>
                    <a:lstStyle/>
                    <a:p>
                      <a:r>
                        <a:rPr lang="fr-FR" dirty="0"/>
                        <a:t>Prestations</a:t>
                      </a:r>
                    </a:p>
                  </a:txBody>
                  <a:tcPr/>
                </a:tc>
                <a:tc>
                  <a:txBody>
                    <a:bodyPr/>
                    <a:lstStyle/>
                    <a:p>
                      <a:endParaRPr lang="fr-FR" dirty="0"/>
                    </a:p>
                  </a:txBody>
                  <a:tcPr/>
                </a:tc>
                <a:extLst>
                  <a:ext uri="{0D108BD9-81ED-4DB2-BD59-A6C34878D82A}">
                    <a16:rowId xmlns:a16="http://schemas.microsoft.com/office/drawing/2014/main" val="471177353"/>
                  </a:ext>
                </a:extLst>
              </a:tr>
              <a:tr h="370840">
                <a:tc>
                  <a:txBody>
                    <a:bodyPr/>
                    <a:lstStyle/>
                    <a:p>
                      <a:pPr algn="just"/>
                      <a:r>
                        <a:rPr lang="fr-FR" dirty="0"/>
                        <a:t>Services extérieurs (Locations, assurances, maintenance…)</a:t>
                      </a:r>
                    </a:p>
                  </a:txBody>
                  <a:tcPr/>
                </a:tc>
                <a:tc>
                  <a:txBody>
                    <a:bodyPr/>
                    <a:lstStyle/>
                    <a:p>
                      <a:pPr algn="just"/>
                      <a:endParaRPr lang="fr-FR" dirty="0"/>
                    </a:p>
                  </a:txBody>
                  <a:tcPr/>
                </a:tc>
                <a:tc>
                  <a:txBody>
                    <a:bodyPr/>
                    <a:lstStyle/>
                    <a:p>
                      <a:r>
                        <a:rPr lang="fr-FR" dirty="0"/>
                        <a:t>Subventions</a:t>
                      </a:r>
                    </a:p>
                  </a:txBody>
                  <a:tcPr/>
                </a:tc>
                <a:tc>
                  <a:txBody>
                    <a:bodyPr/>
                    <a:lstStyle/>
                    <a:p>
                      <a:endParaRPr lang="fr-FR" dirty="0"/>
                    </a:p>
                  </a:txBody>
                  <a:tcPr/>
                </a:tc>
                <a:extLst>
                  <a:ext uri="{0D108BD9-81ED-4DB2-BD59-A6C34878D82A}">
                    <a16:rowId xmlns:a16="http://schemas.microsoft.com/office/drawing/2014/main" val="1343785451"/>
                  </a:ext>
                </a:extLst>
              </a:tr>
              <a:tr h="370840">
                <a:tc>
                  <a:txBody>
                    <a:bodyPr/>
                    <a:lstStyle/>
                    <a:p>
                      <a:pPr algn="just"/>
                      <a:r>
                        <a:rPr lang="fr-FR" dirty="0"/>
                        <a:t>Autres services extérieurs (honoraires, publicité, frais de déplacements…)</a:t>
                      </a:r>
                    </a:p>
                  </a:txBody>
                  <a:tcPr/>
                </a:tc>
                <a:tc>
                  <a:txBody>
                    <a:bodyPr/>
                    <a:lstStyle/>
                    <a:p>
                      <a:pPr algn="just"/>
                      <a:endParaRPr lang="fr-FR" dirty="0"/>
                    </a:p>
                  </a:txBody>
                  <a:tcPr/>
                </a:tc>
                <a:tc>
                  <a:txBody>
                    <a:bodyPr/>
                    <a:lstStyle/>
                    <a:p>
                      <a:pPr algn="just"/>
                      <a:r>
                        <a:rPr lang="fr-FR" dirty="0"/>
                        <a:t>Autres produits de gestion courante (cotisations, brevets, licences..)</a:t>
                      </a:r>
                    </a:p>
                  </a:txBody>
                  <a:tcPr/>
                </a:tc>
                <a:tc>
                  <a:txBody>
                    <a:bodyPr/>
                    <a:lstStyle/>
                    <a:p>
                      <a:pPr algn="just"/>
                      <a:endParaRPr lang="fr-FR" dirty="0"/>
                    </a:p>
                  </a:txBody>
                  <a:tcPr/>
                </a:tc>
                <a:extLst>
                  <a:ext uri="{0D108BD9-81ED-4DB2-BD59-A6C34878D82A}">
                    <a16:rowId xmlns:a16="http://schemas.microsoft.com/office/drawing/2014/main" val="2446437134"/>
                  </a:ext>
                </a:extLst>
              </a:tr>
              <a:tr h="370840">
                <a:tc>
                  <a:txBody>
                    <a:bodyPr/>
                    <a:lstStyle/>
                    <a:p>
                      <a:r>
                        <a:rPr lang="fr-FR" dirty="0"/>
                        <a:t>Impôts et taxes</a:t>
                      </a:r>
                    </a:p>
                  </a:txBody>
                  <a:tcPr/>
                </a:tc>
                <a:tc>
                  <a:txBody>
                    <a:bodyPr/>
                    <a:lstStyle/>
                    <a:p>
                      <a:endParaRPr lang="fr-FR" dirty="0"/>
                    </a:p>
                  </a:txBody>
                  <a:tcPr/>
                </a:tc>
                <a:tc>
                  <a:txBody>
                    <a:bodyPr/>
                    <a:lstStyle/>
                    <a:p>
                      <a:r>
                        <a:rPr lang="fr-FR" dirty="0"/>
                        <a:t>Produits financiers</a:t>
                      </a:r>
                    </a:p>
                  </a:txBody>
                  <a:tcPr/>
                </a:tc>
                <a:tc>
                  <a:txBody>
                    <a:bodyPr/>
                    <a:lstStyle/>
                    <a:p>
                      <a:endParaRPr lang="fr-FR" dirty="0"/>
                    </a:p>
                  </a:txBody>
                  <a:tcPr/>
                </a:tc>
                <a:extLst>
                  <a:ext uri="{0D108BD9-81ED-4DB2-BD59-A6C34878D82A}">
                    <a16:rowId xmlns:a16="http://schemas.microsoft.com/office/drawing/2014/main" val="1863889868"/>
                  </a:ext>
                </a:extLst>
              </a:tr>
              <a:tr h="370840">
                <a:tc>
                  <a:txBody>
                    <a:bodyPr/>
                    <a:lstStyle/>
                    <a:p>
                      <a:r>
                        <a:rPr lang="fr-FR" dirty="0"/>
                        <a:t>Charges de personnel</a:t>
                      </a:r>
                    </a:p>
                  </a:txBody>
                  <a:tcPr/>
                </a:tc>
                <a:tc>
                  <a:txBody>
                    <a:bodyPr/>
                    <a:lstStyle/>
                    <a:p>
                      <a:endParaRPr lang="fr-FR" dirty="0"/>
                    </a:p>
                  </a:txBody>
                  <a:tcPr/>
                </a:tc>
                <a:tc>
                  <a:txBody>
                    <a:bodyPr/>
                    <a:lstStyle/>
                    <a:p>
                      <a:r>
                        <a:rPr lang="fr-FR" dirty="0"/>
                        <a:t>Produits exceptionnels</a:t>
                      </a:r>
                    </a:p>
                  </a:txBody>
                  <a:tcPr/>
                </a:tc>
                <a:tc>
                  <a:txBody>
                    <a:bodyPr/>
                    <a:lstStyle/>
                    <a:p>
                      <a:endParaRPr lang="fr-FR" dirty="0"/>
                    </a:p>
                  </a:txBody>
                  <a:tcPr/>
                </a:tc>
                <a:extLst>
                  <a:ext uri="{0D108BD9-81ED-4DB2-BD59-A6C34878D82A}">
                    <a16:rowId xmlns:a16="http://schemas.microsoft.com/office/drawing/2014/main" val="2816971959"/>
                  </a:ext>
                </a:extLst>
              </a:tr>
              <a:tr h="370840">
                <a:tc>
                  <a:txBody>
                    <a:bodyPr/>
                    <a:lstStyle/>
                    <a:p>
                      <a:pPr algn="just"/>
                      <a:r>
                        <a:rPr lang="fr-FR" dirty="0"/>
                        <a:t>Autres charges de gestion courante (cotisations, droits d’auteurs, pertes sur créances</a:t>
                      </a:r>
                    </a:p>
                  </a:txBody>
                  <a:tcPr/>
                </a:tc>
                <a:tc>
                  <a:txBody>
                    <a:bodyPr/>
                    <a:lstStyle/>
                    <a:p>
                      <a:pPr algn="just"/>
                      <a:endParaRPr lang="fr-FR" dirty="0"/>
                    </a:p>
                  </a:txBody>
                  <a:tcPr/>
                </a:tc>
                <a:tc>
                  <a:txBody>
                    <a:bodyPr/>
                    <a:lstStyle/>
                    <a:p>
                      <a:r>
                        <a:rPr lang="fr-FR" dirty="0"/>
                        <a:t>Reprise amortissements et provisions</a:t>
                      </a:r>
                    </a:p>
                  </a:txBody>
                  <a:tcPr/>
                </a:tc>
                <a:tc>
                  <a:txBody>
                    <a:bodyPr/>
                    <a:lstStyle/>
                    <a:p>
                      <a:endParaRPr lang="fr-FR" dirty="0"/>
                    </a:p>
                  </a:txBody>
                  <a:tcPr/>
                </a:tc>
                <a:extLst>
                  <a:ext uri="{0D108BD9-81ED-4DB2-BD59-A6C34878D82A}">
                    <a16:rowId xmlns:a16="http://schemas.microsoft.com/office/drawing/2014/main" val="2328889599"/>
                  </a:ext>
                </a:extLst>
              </a:tr>
              <a:tr h="370840">
                <a:tc>
                  <a:txBody>
                    <a:bodyPr/>
                    <a:lstStyle/>
                    <a:p>
                      <a:r>
                        <a:rPr lang="fr-FR" dirty="0"/>
                        <a:t>Charges financières</a:t>
                      </a:r>
                    </a:p>
                  </a:txBody>
                  <a:tcPr/>
                </a:tc>
                <a:tc>
                  <a:txBody>
                    <a:bodyPr/>
                    <a:lstStyle/>
                    <a:p>
                      <a:endParaRPr lang="fr-FR" dirty="0"/>
                    </a:p>
                  </a:txBody>
                  <a:tcPr/>
                </a:tc>
                <a:tc>
                  <a:txBody>
                    <a:bodyPr/>
                    <a:lstStyle/>
                    <a:p>
                      <a:r>
                        <a:rPr lang="fr-FR" dirty="0"/>
                        <a:t>Transferts de charges</a:t>
                      </a:r>
                    </a:p>
                  </a:txBody>
                  <a:tcPr/>
                </a:tc>
                <a:tc>
                  <a:txBody>
                    <a:bodyPr/>
                    <a:lstStyle/>
                    <a:p>
                      <a:endParaRPr lang="fr-FR" dirty="0"/>
                    </a:p>
                  </a:txBody>
                  <a:tcPr/>
                </a:tc>
                <a:extLst>
                  <a:ext uri="{0D108BD9-81ED-4DB2-BD59-A6C34878D82A}">
                    <a16:rowId xmlns:a16="http://schemas.microsoft.com/office/drawing/2014/main" val="952968558"/>
                  </a:ext>
                </a:extLst>
              </a:tr>
              <a:tr h="370840">
                <a:tc>
                  <a:txBody>
                    <a:bodyPr/>
                    <a:lstStyle/>
                    <a:p>
                      <a:r>
                        <a:rPr lang="fr-FR" dirty="0"/>
                        <a:t>Charges exceptionnelles</a:t>
                      </a:r>
                    </a:p>
                  </a:txBody>
                  <a:tcPr/>
                </a:tc>
                <a:tc>
                  <a:txBody>
                    <a:bodyPr/>
                    <a:lstStyle/>
                    <a:p>
                      <a:endParaRPr lang="fr-FR" dirty="0"/>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1820452868"/>
                  </a:ext>
                </a:extLst>
              </a:tr>
              <a:tr h="370840">
                <a:tc>
                  <a:txBody>
                    <a:bodyPr/>
                    <a:lstStyle/>
                    <a:p>
                      <a:r>
                        <a:rPr lang="fr-FR" dirty="0"/>
                        <a:t>Dotations amortissements, provisions</a:t>
                      </a:r>
                    </a:p>
                  </a:txBody>
                  <a:tcPr/>
                </a:tc>
                <a:tc>
                  <a:txBody>
                    <a:bodyPr/>
                    <a:lstStyle/>
                    <a:p>
                      <a:endParaRPr lang="fr-FR" dirty="0"/>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1528587386"/>
                  </a:ext>
                </a:extLst>
              </a:tr>
              <a:tr h="370840">
                <a:tc>
                  <a:txBody>
                    <a:bodyPr/>
                    <a:lstStyle/>
                    <a:p>
                      <a:r>
                        <a:rPr lang="fr-FR" dirty="0"/>
                        <a:t>Résultat (excédentaire, déficitaire)</a:t>
                      </a:r>
                    </a:p>
                  </a:txBody>
                  <a:tcPr/>
                </a:tc>
                <a:tc>
                  <a:txBody>
                    <a:bodyPr/>
                    <a:lstStyle/>
                    <a:p>
                      <a:endParaRPr lang="fr-FR" dirty="0"/>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3950362312"/>
                  </a:ext>
                </a:extLst>
              </a:tr>
              <a:tr h="370840">
                <a:tc>
                  <a:txBody>
                    <a:bodyPr/>
                    <a:lstStyle/>
                    <a:p>
                      <a:r>
                        <a:rPr lang="fr-FR" dirty="0"/>
                        <a:t>Totaux</a:t>
                      </a:r>
                    </a:p>
                  </a:txBody>
                  <a:tcPr/>
                </a:tc>
                <a:tc>
                  <a:txBody>
                    <a:bodyPr/>
                    <a:lstStyle/>
                    <a:p>
                      <a:endParaRPr lang="fr-FR" dirty="0"/>
                    </a:p>
                  </a:txBody>
                  <a:tcPr/>
                </a:tc>
                <a:tc>
                  <a:txBody>
                    <a:bodyPr/>
                    <a:lstStyle/>
                    <a:p>
                      <a:r>
                        <a:rPr lang="fr-FR" dirty="0"/>
                        <a:t>Totaux</a:t>
                      </a:r>
                    </a:p>
                  </a:txBody>
                  <a:tcPr/>
                </a:tc>
                <a:tc>
                  <a:txBody>
                    <a:bodyPr/>
                    <a:lstStyle/>
                    <a:p>
                      <a:endParaRPr lang="fr-FR" dirty="0"/>
                    </a:p>
                  </a:txBody>
                  <a:tcPr/>
                </a:tc>
                <a:extLst>
                  <a:ext uri="{0D108BD9-81ED-4DB2-BD59-A6C34878D82A}">
                    <a16:rowId xmlns:a16="http://schemas.microsoft.com/office/drawing/2014/main" val="3481387694"/>
                  </a:ext>
                </a:extLst>
              </a:tr>
            </a:tbl>
          </a:graphicData>
        </a:graphic>
      </p:graphicFrame>
      <p:sp>
        <p:nvSpPr>
          <p:cNvPr id="3" name="ZoneTexte 2">
            <a:extLst>
              <a:ext uri="{FF2B5EF4-FFF2-40B4-BE49-F238E27FC236}">
                <a16:creationId xmlns:a16="http://schemas.microsoft.com/office/drawing/2014/main" id="{138F8B07-65EE-4405-822F-F2609A5E8C0A}"/>
              </a:ext>
            </a:extLst>
          </p:cNvPr>
          <p:cNvSpPr txBox="1"/>
          <p:nvPr/>
        </p:nvSpPr>
        <p:spPr>
          <a:xfrm>
            <a:off x="517236" y="267857"/>
            <a:ext cx="11083637" cy="461665"/>
          </a:xfrm>
          <a:prstGeom prst="rect">
            <a:avLst/>
          </a:prstGeom>
          <a:noFill/>
        </p:spPr>
        <p:txBody>
          <a:bodyPr wrap="square" rtlCol="0">
            <a:spAutoFit/>
          </a:bodyPr>
          <a:lstStyle/>
          <a:p>
            <a:pPr algn="ctr"/>
            <a:r>
              <a:rPr lang="fr-FR" sz="2400" b="1" dirty="0">
                <a:latin typeface="Verdana" panose="020B0604030504040204" pitchFamily="34" charset="0"/>
                <a:ea typeface="Verdana" panose="020B0604030504040204" pitchFamily="34" charset="0"/>
                <a:cs typeface="Verdana" panose="020B0604030504040204" pitchFamily="34" charset="0"/>
              </a:rPr>
              <a:t>COMPTE DE RÉSULTAT</a:t>
            </a:r>
          </a:p>
        </p:txBody>
      </p:sp>
      <p:pic>
        <p:nvPicPr>
          <p:cNvPr id="4" name="Image 3">
            <a:extLst>
              <a:ext uri="{FF2B5EF4-FFF2-40B4-BE49-F238E27FC236}">
                <a16:creationId xmlns:a16="http://schemas.microsoft.com/office/drawing/2014/main" id="{E6969688-AACE-442A-A9FC-0E22D3ED50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635" y="5845320"/>
            <a:ext cx="1070840" cy="749588"/>
          </a:xfrm>
          <a:prstGeom prst="rect">
            <a:avLst/>
          </a:prstGeom>
        </p:spPr>
      </p:pic>
    </p:spTree>
    <p:extLst>
      <p:ext uri="{BB962C8B-B14F-4D97-AF65-F5344CB8AC3E}">
        <p14:creationId xmlns:p14="http://schemas.microsoft.com/office/powerpoint/2010/main" val="37810385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0DA7618-A0BD-46F9-A95A-0CA370D4FF4F}"/>
              </a:ext>
            </a:extLst>
          </p:cNvPr>
          <p:cNvSpPr txBox="1"/>
          <p:nvPr/>
        </p:nvSpPr>
        <p:spPr>
          <a:xfrm>
            <a:off x="2586181" y="544950"/>
            <a:ext cx="6899564" cy="461665"/>
          </a:xfrm>
          <a:prstGeom prst="rect">
            <a:avLst/>
          </a:prstGeom>
          <a:noFill/>
        </p:spPr>
        <p:txBody>
          <a:bodyPr wrap="square" rtlCol="0">
            <a:spAutoFit/>
          </a:bodyPr>
          <a:lstStyle/>
          <a:p>
            <a:r>
              <a:rPr lang="fr-FR" sz="2400" b="1" dirty="0">
                <a:latin typeface="Verdana" panose="020B0604030504040204" pitchFamily="34" charset="0"/>
                <a:ea typeface="Verdana" panose="020B0604030504040204" pitchFamily="34" charset="0"/>
                <a:cs typeface="Verdana" panose="020B0604030504040204" pitchFamily="34" charset="0"/>
              </a:rPr>
              <a:t>LA DISSOLUTION D’UNE ASSOCIATION</a:t>
            </a:r>
          </a:p>
        </p:txBody>
      </p:sp>
      <p:sp>
        <p:nvSpPr>
          <p:cNvPr id="3" name="ZoneTexte 2">
            <a:extLst>
              <a:ext uri="{FF2B5EF4-FFF2-40B4-BE49-F238E27FC236}">
                <a16:creationId xmlns:a16="http://schemas.microsoft.com/office/drawing/2014/main" id="{F743CCA7-5FDF-479F-83F9-36C906305F89}"/>
              </a:ext>
            </a:extLst>
          </p:cNvPr>
          <p:cNvSpPr txBox="1"/>
          <p:nvPr/>
        </p:nvSpPr>
        <p:spPr>
          <a:xfrm>
            <a:off x="434109" y="1357749"/>
            <a:ext cx="11046691" cy="5355312"/>
          </a:xfrm>
          <a:prstGeom prst="rect">
            <a:avLst/>
          </a:prstGeom>
          <a:noFill/>
        </p:spPr>
        <p:txBody>
          <a:bodyPr wrap="square" rtlCol="0">
            <a:spAutoFit/>
          </a:bodyPr>
          <a:lstStyle/>
          <a:p>
            <a:r>
              <a:rPr lang="fr-FR" dirty="0">
                <a:latin typeface="Verdana" panose="020B0604030504040204" pitchFamily="34" charset="0"/>
                <a:ea typeface="Verdana" panose="020B0604030504040204" pitchFamily="34" charset="0"/>
                <a:cs typeface="Verdana" panose="020B0604030504040204" pitchFamily="34" charset="0"/>
              </a:rPr>
              <a:t>Les cas de dissolution</a:t>
            </a:r>
          </a:p>
          <a:p>
            <a:r>
              <a:rPr lang="fr-FR" dirty="0">
                <a:latin typeface="Verdana" panose="020B0604030504040204" pitchFamily="34" charset="0"/>
                <a:ea typeface="Verdana" panose="020B0604030504040204" pitchFamily="34" charset="0"/>
                <a:cs typeface="Verdana" panose="020B0604030504040204" pitchFamily="34" charset="0"/>
              </a:rPr>
              <a:t>Il existe de nombreuses causes de dissolution :</a:t>
            </a:r>
          </a:p>
          <a:p>
            <a:r>
              <a:rPr lang="fr-FR" dirty="0">
                <a:latin typeface="Verdana" panose="020B0604030504040204" pitchFamily="34" charset="0"/>
                <a:ea typeface="Verdana" panose="020B0604030504040204" pitchFamily="34" charset="0"/>
                <a:cs typeface="Verdana" panose="020B0604030504040204" pitchFamily="34" charset="0"/>
              </a:rPr>
              <a:t>La dissolution volontaire :</a:t>
            </a:r>
          </a:p>
          <a:p>
            <a:pPr marL="285750" indent="-285750">
              <a:buFont typeface="Wingdings" panose="05000000000000000000" pitchFamily="2" charset="2"/>
              <a:buChar char="Ø"/>
            </a:pPr>
            <a:r>
              <a:rPr lang="fr-FR" dirty="0">
                <a:latin typeface="Verdana" panose="020B0604030504040204" pitchFamily="34" charset="0"/>
                <a:ea typeface="Verdana" panose="020B0604030504040204" pitchFamily="34" charset="0"/>
                <a:cs typeface="Verdana" panose="020B0604030504040204" pitchFamily="34" charset="0"/>
              </a:rPr>
              <a:t>La vie de l’association est arrivée à son terme (statuts),</a:t>
            </a:r>
          </a:p>
          <a:p>
            <a:pPr marL="285750" indent="-285750">
              <a:buFont typeface="Wingdings" panose="05000000000000000000" pitchFamily="2" charset="2"/>
              <a:buChar char="Ø"/>
            </a:pPr>
            <a:r>
              <a:rPr lang="fr-FR" dirty="0">
                <a:latin typeface="Verdana" panose="020B0604030504040204" pitchFamily="34" charset="0"/>
                <a:ea typeface="Verdana" panose="020B0604030504040204" pitchFamily="34" charset="0"/>
                <a:cs typeface="Verdana" panose="020B0604030504040204" pitchFamily="34" charset="0"/>
              </a:rPr>
              <a:t>Par la réalisation de son objet,</a:t>
            </a:r>
          </a:p>
          <a:p>
            <a:pPr marL="285750" indent="-285750">
              <a:buFont typeface="Wingdings" panose="05000000000000000000" pitchFamily="2" charset="2"/>
              <a:buChar char="Ø"/>
            </a:pPr>
            <a:r>
              <a:rPr lang="fr-FR" dirty="0">
                <a:latin typeface="Verdana" panose="020B0604030504040204" pitchFamily="34" charset="0"/>
                <a:ea typeface="Verdana" panose="020B0604030504040204" pitchFamily="34" charset="0"/>
                <a:cs typeface="Verdana" panose="020B0604030504040204" pitchFamily="34" charset="0"/>
              </a:rPr>
              <a:t>Par décision des adhérents,</a:t>
            </a:r>
          </a:p>
          <a:p>
            <a:endParaRPr lang="fr-FR" dirty="0">
              <a:latin typeface="Verdana" panose="020B0604030504040204" pitchFamily="34" charset="0"/>
              <a:ea typeface="Verdana" panose="020B0604030504040204" pitchFamily="34" charset="0"/>
              <a:cs typeface="Verdana" panose="020B0604030504040204" pitchFamily="34" charset="0"/>
            </a:endParaRPr>
          </a:p>
          <a:p>
            <a:r>
              <a:rPr lang="fr-FR" dirty="0">
                <a:latin typeface="Verdana" panose="020B0604030504040204" pitchFamily="34" charset="0"/>
                <a:ea typeface="Verdana" panose="020B0604030504040204" pitchFamily="34" charset="0"/>
                <a:cs typeface="Verdana" panose="020B0604030504040204" pitchFamily="34" charset="0"/>
              </a:rPr>
              <a:t>La dissolution judiciaire prononcée par le juge à l’occasion d’un litige</a:t>
            </a:r>
          </a:p>
          <a:p>
            <a:pPr marL="285750" indent="-285750">
              <a:buFont typeface="Wingdings" panose="05000000000000000000" pitchFamily="2" charset="2"/>
              <a:buChar char="Ø"/>
            </a:pPr>
            <a:r>
              <a:rPr lang="fr-FR" dirty="0">
                <a:latin typeface="Verdana" panose="020B0604030504040204" pitchFamily="34" charset="0"/>
                <a:ea typeface="Verdana" panose="020B0604030504040204" pitchFamily="34" charset="0"/>
                <a:cs typeface="Verdana" panose="020B0604030504040204" pitchFamily="34" charset="0"/>
              </a:rPr>
              <a:t>Pour objet illicite,</a:t>
            </a:r>
          </a:p>
          <a:p>
            <a:pPr marL="285750" indent="-285750">
              <a:buFont typeface="Wingdings" panose="05000000000000000000" pitchFamily="2" charset="2"/>
              <a:buChar char="Ø"/>
            </a:pPr>
            <a:r>
              <a:rPr lang="fr-FR" dirty="0">
                <a:latin typeface="Verdana" panose="020B0604030504040204" pitchFamily="34" charset="0"/>
                <a:ea typeface="Verdana" panose="020B0604030504040204" pitchFamily="34" charset="0"/>
                <a:cs typeface="Verdana" panose="020B0604030504040204" pitchFamily="34" charset="0"/>
              </a:rPr>
              <a:t>Pour déclarations irrégulières,</a:t>
            </a:r>
          </a:p>
          <a:p>
            <a:pPr marL="285750" indent="-285750">
              <a:buFont typeface="Wingdings" panose="05000000000000000000" pitchFamily="2" charset="2"/>
              <a:buChar char="Ø"/>
            </a:pPr>
            <a:r>
              <a:rPr lang="fr-FR" dirty="0">
                <a:latin typeface="Verdana" panose="020B0604030504040204" pitchFamily="34" charset="0"/>
                <a:ea typeface="Verdana" panose="020B0604030504040204" pitchFamily="34" charset="0"/>
                <a:cs typeface="Verdana" panose="020B0604030504040204" pitchFamily="34" charset="0"/>
              </a:rPr>
              <a:t>Pour mésentente entre les membres.</a:t>
            </a:r>
          </a:p>
          <a:p>
            <a:endParaRPr lang="fr-FR" dirty="0">
              <a:latin typeface="Verdana" panose="020B0604030504040204" pitchFamily="34" charset="0"/>
              <a:ea typeface="Verdana" panose="020B0604030504040204" pitchFamily="34" charset="0"/>
              <a:cs typeface="Verdana" panose="020B0604030504040204" pitchFamily="34" charset="0"/>
            </a:endParaRPr>
          </a:p>
          <a:p>
            <a:r>
              <a:rPr lang="fr-FR" dirty="0">
                <a:latin typeface="Verdana" panose="020B0604030504040204" pitchFamily="34" charset="0"/>
                <a:ea typeface="Verdana" panose="020B0604030504040204" pitchFamily="34" charset="0"/>
                <a:cs typeface="Verdana" panose="020B0604030504040204" pitchFamily="34" charset="0"/>
              </a:rPr>
              <a:t>La dissolution doit être votée par l’assemblée générale extraordinaire. </a:t>
            </a:r>
          </a:p>
          <a:p>
            <a:r>
              <a:rPr lang="fr-FR" dirty="0">
                <a:latin typeface="Verdana" panose="020B0604030504040204" pitchFamily="34" charset="0"/>
                <a:ea typeface="Verdana" panose="020B0604030504040204" pitchFamily="34" charset="0"/>
                <a:cs typeface="Verdana" panose="020B0604030504040204" pitchFamily="34" charset="0"/>
              </a:rPr>
              <a:t>La dévolution des biens</a:t>
            </a:r>
          </a:p>
          <a:p>
            <a:pPr algn="just"/>
            <a:r>
              <a:rPr lang="fr-FR" dirty="0">
                <a:latin typeface="Verdana" panose="020B0604030504040204" pitchFamily="34" charset="0"/>
                <a:ea typeface="Verdana" panose="020B0604030504040204" pitchFamily="34" charset="0"/>
                <a:cs typeface="Verdana" panose="020B0604030504040204" pitchFamily="34" charset="0"/>
              </a:rPr>
              <a:t>L’assemblée générale extraordinaire décide de l’attribution du boni de liquidation. </a:t>
            </a:r>
          </a:p>
          <a:p>
            <a:pPr algn="just"/>
            <a:r>
              <a:rPr lang="fr-FR" dirty="0">
                <a:latin typeface="Verdana" panose="020B0604030504040204" pitchFamily="34" charset="0"/>
                <a:ea typeface="Verdana" panose="020B0604030504040204" pitchFamily="34" charset="0"/>
                <a:cs typeface="Verdana" panose="020B0604030504040204" pitchFamily="34" charset="0"/>
              </a:rPr>
              <a:t>Il n’y a pas de partage entre les membres de l’association. Celui-ci est attribué à une autre association.</a:t>
            </a:r>
          </a:p>
          <a:p>
            <a:pPr marL="285750" indent="-285750">
              <a:buFont typeface="Wingdings" panose="05000000000000000000" pitchFamily="2" charset="2"/>
              <a:buChar char="Ø"/>
            </a:pPr>
            <a:endParaRPr lang="fr-FR" dirty="0"/>
          </a:p>
          <a:p>
            <a:endParaRPr lang="fr-FR" dirty="0"/>
          </a:p>
        </p:txBody>
      </p:sp>
      <p:pic>
        <p:nvPicPr>
          <p:cNvPr id="4" name="Image 3">
            <a:extLst>
              <a:ext uri="{FF2B5EF4-FFF2-40B4-BE49-F238E27FC236}">
                <a16:creationId xmlns:a16="http://schemas.microsoft.com/office/drawing/2014/main" id="{EA01BF5A-9A5B-45DF-B742-C2A1B01FAB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8260" y="5902470"/>
            <a:ext cx="1070840" cy="749588"/>
          </a:xfrm>
          <a:prstGeom prst="rect">
            <a:avLst/>
          </a:prstGeom>
        </p:spPr>
      </p:pic>
    </p:spTree>
    <p:extLst>
      <p:ext uri="{BB962C8B-B14F-4D97-AF65-F5344CB8AC3E}">
        <p14:creationId xmlns:p14="http://schemas.microsoft.com/office/powerpoint/2010/main" val="24080303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0BF5DAE-8A2F-4DC0-8F8C-4D21044B7F4B}"/>
              </a:ext>
            </a:extLst>
          </p:cNvPr>
          <p:cNvSpPr txBox="1"/>
          <p:nvPr/>
        </p:nvSpPr>
        <p:spPr>
          <a:xfrm>
            <a:off x="3325091" y="461819"/>
            <a:ext cx="5477164" cy="461665"/>
          </a:xfrm>
          <a:prstGeom prst="rect">
            <a:avLst/>
          </a:prstGeom>
          <a:noFill/>
        </p:spPr>
        <p:txBody>
          <a:bodyPr wrap="square" rtlCol="0">
            <a:spAutoFit/>
          </a:bodyPr>
          <a:lstStyle/>
          <a:p>
            <a:pPr algn="ctr"/>
            <a:r>
              <a:rPr lang="fr-FR" sz="2400" dirty="0">
                <a:latin typeface="Verdana" panose="020B0604030504040204" pitchFamily="34" charset="0"/>
                <a:ea typeface="Verdana" panose="020B0604030504040204" pitchFamily="34" charset="0"/>
                <a:cs typeface="Verdana" panose="020B0604030504040204" pitchFamily="34" charset="0"/>
              </a:rPr>
              <a:t>QUESTIONS FRÉQUENTES</a:t>
            </a:r>
          </a:p>
        </p:txBody>
      </p:sp>
      <p:sp>
        <p:nvSpPr>
          <p:cNvPr id="4" name="ZoneTexte 3">
            <a:extLst>
              <a:ext uri="{FF2B5EF4-FFF2-40B4-BE49-F238E27FC236}">
                <a16:creationId xmlns:a16="http://schemas.microsoft.com/office/drawing/2014/main" id="{3666EF86-7872-4746-960D-9BF2831E1653}"/>
              </a:ext>
            </a:extLst>
          </p:cNvPr>
          <p:cNvSpPr txBox="1"/>
          <p:nvPr/>
        </p:nvSpPr>
        <p:spPr>
          <a:xfrm>
            <a:off x="166256" y="988300"/>
            <a:ext cx="11526980" cy="4524315"/>
          </a:xfrm>
          <a:prstGeom prst="rect">
            <a:avLst/>
          </a:prstGeom>
          <a:noFill/>
        </p:spPr>
        <p:txBody>
          <a:bodyPr wrap="square" rtlCol="0">
            <a:spAutoFit/>
          </a:bodyPr>
          <a:lstStyle/>
          <a:p>
            <a:r>
              <a:rPr lang="fr-FR" b="1" dirty="0">
                <a:latin typeface="Verdana" panose="020B0604030504040204" pitchFamily="34" charset="0"/>
                <a:ea typeface="Verdana" panose="020B0604030504040204" pitchFamily="34" charset="0"/>
                <a:cs typeface="Verdana" panose="020B0604030504040204" pitchFamily="34" charset="0"/>
              </a:rPr>
              <a:t>Peut-on choisir librement le nom d'une association ?</a:t>
            </a:r>
          </a:p>
          <a:p>
            <a:pPr algn="just"/>
            <a:r>
              <a:rPr lang="fr-FR" dirty="0">
                <a:latin typeface="Verdana" panose="020B0604030504040204" pitchFamily="34" charset="0"/>
                <a:ea typeface="Verdana" panose="020B0604030504040204" pitchFamily="34" charset="0"/>
                <a:cs typeface="Verdana" panose="020B0604030504040204" pitchFamily="34" charset="0"/>
              </a:rPr>
              <a:t>Oui, une association peut librement choisir son nom. Toutefois, elle ne doit pas choisir un nom protégé ou faisant l'objet d'un droit exclusif ou susceptible de créer une confusion avec le nom d'une personne déjà existante.</a:t>
            </a:r>
          </a:p>
          <a:p>
            <a:pPr algn="just"/>
            <a:endParaRPr lang="fr-FR" dirty="0">
              <a:latin typeface="Verdana" panose="020B0604030504040204" pitchFamily="34" charset="0"/>
              <a:ea typeface="Verdana" panose="020B0604030504040204" pitchFamily="34" charset="0"/>
              <a:cs typeface="Verdana" panose="020B0604030504040204" pitchFamily="34" charset="0"/>
            </a:endParaRPr>
          </a:p>
          <a:p>
            <a:pPr algn="just"/>
            <a:r>
              <a:rPr lang="fr-FR" b="1" dirty="0">
                <a:latin typeface="Verdana" panose="020B0604030504040204" pitchFamily="34" charset="0"/>
                <a:ea typeface="Verdana" panose="020B0604030504040204" pitchFamily="34" charset="0"/>
                <a:cs typeface="Verdana" panose="020B0604030504040204" pitchFamily="34" charset="0"/>
              </a:rPr>
              <a:t>Le siège d'une association peut-il être le domicile d'un de ses membres ?</a:t>
            </a:r>
          </a:p>
          <a:p>
            <a:pPr algn="just"/>
            <a:r>
              <a:rPr lang="fr-FR" dirty="0">
                <a:latin typeface="Verdana" panose="020B0604030504040204" pitchFamily="34" charset="0"/>
                <a:ea typeface="Verdana" panose="020B0604030504040204" pitchFamily="34" charset="0"/>
                <a:cs typeface="Verdana" panose="020B0604030504040204" pitchFamily="34" charset="0"/>
              </a:rPr>
              <a:t>Oui, le siège social d'une association peut être situé au domicile d'un membre de l'organisme, qu'il soit propriétaire ou locataire de son logement.</a:t>
            </a:r>
            <a:endParaRPr lang="fr-FR" b="1" dirty="0">
              <a:latin typeface="Verdana" panose="020B0604030504040204" pitchFamily="34" charset="0"/>
              <a:ea typeface="Verdana" panose="020B0604030504040204" pitchFamily="34" charset="0"/>
              <a:cs typeface="Verdana" panose="020B0604030504040204" pitchFamily="34" charset="0"/>
            </a:endParaRPr>
          </a:p>
          <a:p>
            <a:pPr algn="just"/>
            <a:endParaRPr lang="fr-FR" dirty="0">
              <a:latin typeface="Verdana" panose="020B0604030504040204" pitchFamily="34" charset="0"/>
              <a:ea typeface="Verdana" panose="020B0604030504040204" pitchFamily="34" charset="0"/>
              <a:cs typeface="Verdana" panose="020B0604030504040204" pitchFamily="34" charset="0"/>
            </a:endParaRPr>
          </a:p>
          <a:p>
            <a:pPr algn="just"/>
            <a:r>
              <a:rPr lang="fr-FR" b="1" dirty="0">
                <a:latin typeface="Verdana" panose="020B0604030504040204" pitchFamily="34" charset="0"/>
                <a:ea typeface="Verdana" panose="020B0604030504040204" pitchFamily="34" charset="0"/>
                <a:cs typeface="Verdana" panose="020B0604030504040204" pitchFamily="34" charset="0"/>
              </a:rPr>
              <a:t>Une association peut-elle faire des excédents ?</a:t>
            </a:r>
          </a:p>
          <a:p>
            <a:pPr algn="just"/>
            <a:r>
              <a:rPr lang="fr-FR" dirty="0">
                <a:latin typeface="Verdana" panose="020B0604030504040204" pitchFamily="34" charset="0"/>
                <a:ea typeface="Verdana" panose="020B0604030504040204" pitchFamily="34" charset="0"/>
                <a:cs typeface="Verdana" panose="020B0604030504040204" pitchFamily="34" charset="0"/>
              </a:rPr>
              <a:t>Oui, mais seul le partage des excédents entre les membres est interdit.</a:t>
            </a:r>
          </a:p>
          <a:p>
            <a:pPr algn="just"/>
            <a:endParaRPr lang="fr-FR" dirty="0">
              <a:latin typeface="Verdana" panose="020B0604030504040204" pitchFamily="34" charset="0"/>
              <a:ea typeface="Verdana" panose="020B0604030504040204" pitchFamily="34" charset="0"/>
              <a:cs typeface="Verdana" panose="020B0604030504040204" pitchFamily="34" charset="0"/>
            </a:endParaRPr>
          </a:p>
          <a:p>
            <a:pPr algn="just"/>
            <a:r>
              <a:rPr lang="fr-FR" b="1" dirty="0">
                <a:latin typeface="Verdana" panose="020B0604030504040204" pitchFamily="34" charset="0"/>
                <a:ea typeface="Verdana" panose="020B0604030504040204" pitchFamily="34" charset="0"/>
                <a:cs typeface="Verdana" panose="020B0604030504040204" pitchFamily="34" charset="0"/>
              </a:rPr>
              <a:t>Quand cesse le mandat de dirigeant ?</a:t>
            </a:r>
          </a:p>
          <a:p>
            <a:pPr algn="just"/>
            <a:r>
              <a:rPr lang="fr-FR" dirty="0">
                <a:latin typeface="Verdana" panose="020B0604030504040204" pitchFamily="34" charset="0"/>
                <a:ea typeface="Verdana" panose="020B0604030504040204" pitchFamily="34" charset="0"/>
                <a:cs typeface="Verdana" panose="020B0604030504040204" pitchFamily="34" charset="0"/>
              </a:rPr>
              <a:t>Le mandat d’un dirigeant cesse à compter de la délibération nommant son successeur</a:t>
            </a:r>
            <a:endParaRPr lang="fr-FR" b="1" dirty="0">
              <a:latin typeface="Verdana" panose="020B0604030504040204" pitchFamily="34" charset="0"/>
              <a:ea typeface="Verdana" panose="020B0604030504040204" pitchFamily="34" charset="0"/>
              <a:cs typeface="Verdana" panose="020B0604030504040204" pitchFamily="34" charset="0"/>
            </a:endParaRPr>
          </a:p>
          <a:p>
            <a:pPr algn="just"/>
            <a:endParaRPr lang="fr-FR" dirty="0">
              <a:latin typeface="Verdana" panose="020B0604030504040204" pitchFamily="34" charset="0"/>
              <a:ea typeface="Verdana" panose="020B0604030504040204" pitchFamily="34" charset="0"/>
              <a:cs typeface="Verdana" panose="020B0604030504040204" pitchFamily="34" charset="0"/>
            </a:endParaRPr>
          </a:p>
          <a:p>
            <a:endParaRPr lang="fr-FR" dirty="0"/>
          </a:p>
        </p:txBody>
      </p:sp>
      <p:pic>
        <p:nvPicPr>
          <p:cNvPr id="5" name="Image 4">
            <a:hlinkClick r:id="rId2"/>
            <a:extLst>
              <a:ext uri="{FF2B5EF4-FFF2-40B4-BE49-F238E27FC236}">
                <a16:creationId xmlns:a16="http://schemas.microsoft.com/office/drawing/2014/main" id="{209312A8-ED7F-48AB-A6DA-60090B9C1EEC}"/>
              </a:ext>
            </a:extLst>
          </p:cNvPr>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1248592" y="4018251"/>
            <a:ext cx="561975" cy="936625"/>
          </a:xfrm>
          <a:prstGeom prst="rect">
            <a:avLst/>
          </a:prstGeom>
          <a:noFill/>
          <a:ln>
            <a:noFill/>
          </a:ln>
        </p:spPr>
      </p:pic>
      <p:sp>
        <p:nvSpPr>
          <p:cNvPr id="6" name="ZoneTexte 5">
            <a:extLst>
              <a:ext uri="{FF2B5EF4-FFF2-40B4-BE49-F238E27FC236}">
                <a16:creationId xmlns:a16="http://schemas.microsoft.com/office/drawing/2014/main" id="{8D003B51-7612-4C32-98A0-BACD827016E0}"/>
              </a:ext>
            </a:extLst>
          </p:cNvPr>
          <p:cNvSpPr txBox="1"/>
          <p:nvPr/>
        </p:nvSpPr>
        <p:spPr>
          <a:xfrm>
            <a:off x="138548" y="5098478"/>
            <a:ext cx="11850252" cy="1323439"/>
          </a:xfrm>
          <a:prstGeom prst="rect">
            <a:avLst/>
          </a:prstGeom>
          <a:noFill/>
        </p:spPr>
        <p:txBody>
          <a:bodyPr wrap="square" rtlCol="0">
            <a:spAutoFit/>
          </a:bodyPr>
          <a:lstStyle/>
          <a:p>
            <a:pPr algn="just"/>
            <a:r>
              <a:rPr lang="fr-FR" sz="1600" b="1" dirty="0">
                <a:latin typeface="Verdana" panose="020B0604030504040204" pitchFamily="34" charset="0"/>
                <a:ea typeface="Verdana" panose="020B0604030504040204" pitchFamily="34" charset="0"/>
                <a:cs typeface="Verdana" panose="020B0604030504040204" pitchFamily="34" charset="0"/>
              </a:rPr>
              <a:t>Ouvrir un compte bancaire</a:t>
            </a:r>
          </a:p>
          <a:p>
            <a:pPr algn="just"/>
            <a:r>
              <a:rPr lang="fr-FR" sz="1600" dirty="0">
                <a:latin typeface="Verdana" panose="020B0604030504040204" pitchFamily="34" charset="0"/>
                <a:ea typeface="Verdana" panose="020B0604030504040204" pitchFamily="34" charset="0"/>
                <a:cs typeface="Verdana" panose="020B0604030504040204" pitchFamily="34" charset="0"/>
              </a:rPr>
              <a:t>Seules les associations déclarées en Préfecture peuvent ouvrir un compte bancaire.</a:t>
            </a:r>
            <a:br>
              <a:rPr lang="fr-FR" sz="1600" dirty="0">
                <a:latin typeface="Verdana" panose="020B0604030504040204" pitchFamily="34" charset="0"/>
                <a:ea typeface="Verdana" panose="020B0604030504040204" pitchFamily="34" charset="0"/>
                <a:cs typeface="Verdana" panose="020B0604030504040204" pitchFamily="34" charset="0"/>
              </a:rPr>
            </a:br>
            <a:r>
              <a:rPr lang="fr-FR" sz="1600" dirty="0">
                <a:latin typeface="Verdana" panose="020B0604030504040204" pitchFamily="34" charset="0"/>
                <a:ea typeface="Verdana" panose="020B0604030504040204" pitchFamily="34" charset="0"/>
                <a:cs typeface="Verdana" panose="020B0604030504040204" pitchFamily="34" charset="0"/>
              </a:rPr>
              <a:t>Cela semble évident pour la gestion de votre association même si celle-ci ne gère que quelques cotisations.</a:t>
            </a:r>
          </a:p>
          <a:p>
            <a:pPr algn="just"/>
            <a:r>
              <a:rPr lang="fr-FR" sz="1600" dirty="0">
                <a:latin typeface="Verdana" panose="020B0604030504040204" pitchFamily="34" charset="0"/>
                <a:ea typeface="Verdana" panose="020B0604030504040204" pitchFamily="34" charset="0"/>
                <a:cs typeface="Verdana" panose="020B0604030504040204" pitchFamily="34" charset="0"/>
              </a:rPr>
              <a:t>Les mouvements en espèces sont à proscrire le plus possible, avoir une caisse n’est vraiment utile qu’en cas exceptionnel (recettes lors de manifestations).</a:t>
            </a:r>
          </a:p>
        </p:txBody>
      </p:sp>
      <p:pic>
        <p:nvPicPr>
          <p:cNvPr id="7" name="Image 6">
            <a:extLst>
              <a:ext uri="{FF2B5EF4-FFF2-40B4-BE49-F238E27FC236}">
                <a16:creationId xmlns:a16="http://schemas.microsoft.com/office/drawing/2014/main" id="{6F81437A-F571-48F2-94DA-FED618A472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97310" y="5969145"/>
            <a:ext cx="1070840" cy="749588"/>
          </a:xfrm>
          <a:prstGeom prst="rect">
            <a:avLst/>
          </a:prstGeom>
        </p:spPr>
      </p:pic>
    </p:spTree>
    <p:extLst>
      <p:ext uri="{BB962C8B-B14F-4D97-AF65-F5344CB8AC3E}">
        <p14:creationId xmlns:p14="http://schemas.microsoft.com/office/powerpoint/2010/main" val="36854945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7E7261-A5F4-492F-A7DD-8CC832D08DCD}"/>
              </a:ext>
            </a:extLst>
          </p:cNvPr>
          <p:cNvSpPr/>
          <p:nvPr/>
        </p:nvSpPr>
        <p:spPr>
          <a:xfrm>
            <a:off x="277091" y="833687"/>
            <a:ext cx="11471564" cy="3139321"/>
          </a:xfrm>
          <a:prstGeom prst="rect">
            <a:avLst/>
          </a:prstGeom>
        </p:spPr>
        <p:txBody>
          <a:bodyPr wrap="square">
            <a:spAutoFit/>
          </a:bodyPr>
          <a:lstStyle/>
          <a:p>
            <a:r>
              <a:rPr lang="fr-FR" b="1" dirty="0">
                <a:solidFill>
                  <a:srgbClr val="333333"/>
                </a:solidFill>
                <a:latin typeface="Verdana" panose="020B0604030504040204" pitchFamily="34" charset="0"/>
                <a:ea typeface="Verdana" panose="020B0604030504040204" pitchFamily="34" charset="0"/>
                <a:cs typeface="Verdana" panose="020B0604030504040204" pitchFamily="34" charset="0"/>
              </a:rPr>
              <a:t>Peut-on être dirigeant d’une association et rémunéré par cette association ?</a:t>
            </a:r>
          </a:p>
          <a:p>
            <a:endParaRPr lang="fr-FR" b="1" i="0" dirty="0">
              <a:solidFill>
                <a:srgbClr val="333333"/>
              </a:solidFill>
              <a:effectLst/>
              <a:latin typeface="Verdana" panose="020B0604030504040204" pitchFamily="34" charset="0"/>
              <a:ea typeface="Verdana" panose="020B0604030504040204" pitchFamily="34" charset="0"/>
              <a:cs typeface="Verdana" panose="020B0604030504040204" pitchFamily="34" charset="0"/>
            </a:endParaRPr>
          </a:p>
          <a:p>
            <a:r>
              <a:rPr lang="fr-FR" dirty="0">
                <a:solidFill>
                  <a:srgbClr val="333333"/>
                </a:solidFill>
                <a:latin typeface="Verdana" panose="020B0604030504040204" pitchFamily="34" charset="0"/>
                <a:ea typeface="Verdana" panose="020B0604030504040204" pitchFamily="34" charset="0"/>
                <a:cs typeface="Verdana" panose="020B0604030504040204" pitchFamily="34" charset="0"/>
              </a:rPr>
              <a:t>Oui mais</a:t>
            </a:r>
          </a:p>
          <a:p>
            <a:pPr algn="just"/>
            <a:r>
              <a:rPr lang="fr-FR" dirty="0">
                <a:latin typeface="Verdana" panose="020B0604030504040204" pitchFamily="34" charset="0"/>
                <a:ea typeface="Verdana" panose="020B0604030504040204" pitchFamily="34" charset="0"/>
                <a:cs typeface="Verdana" panose="020B0604030504040204" pitchFamily="34" charset="0"/>
              </a:rPr>
              <a:t>La loi de 1901 n’interdit pas expressément la possibilité de rémunération des dirigeants. </a:t>
            </a:r>
          </a:p>
          <a:p>
            <a:pPr algn="just"/>
            <a:r>
              <a:rPr lang="fr-FR" dirty="0">
                <a:latin typeface="Verdana" panose="020B0604030504040204" pitchFamily="34" charset="0"/>
                <a:ea typeface="Verdana" panose="020B0604030504040204" pitchFamily="34" charset="0"/>
                <a:cs typeface="Verdana" panose="020B0604030504040204" pitchFamily="34" charset="0"/>
              </a:rPr>
              <a:t>Le cumul d’une fonction de dirigeant et d’une rémunération dans une même association conduit à la plus grande prudence et </a:t>
            </a:r>
            <a:r>
              <a:rPr lang="fr-FR" b="1" dirty="0">
                <a:latin typeface="Verdana" panose="020B0604030504040204" pitchFamily="34" charset="0"/>
                <a:ea typeface="Verdana" panose="020B0604030504040204" pitchFamily="34" charset="0"/>
                <a:cs typeface="Verdana" panose="020B0604030504040204" pitchFamily="34" charset="0"/>
              </a:rPr>
              <a:t>peut avoir des conséquences fiscales importantes. </a:t>
            </a:r>
            <a:r>
              <a:rPr lang="fr-FR" dirty="0">
                <a:latin typeface="Verdana" panose="020B0604030504040204" pitchFamily="34" charset="0"/>
                <a:ea typeface="Verdana" panose="020B0604030504040204" pitchFamily="34" charset="0"/>
                <a:cs typeface="Verdana" panose="020B0604030504040204" pitchFamily="34" charset="0"/>
              </a:rPr>
              <a:t>Une organisation rigoureuse veillerait à séparer clairement fonctions administratives bénévoles et travail rémunéré. </a:t>
            </a:r>
          </a:p>
          <a:p>
            <a:pPr algn="just"/>
            <a:r>
              <a:rPr lang="fr-FR" dirty="0">
                <a:latin typeface="Verdana" panose="020B0604030504040204" pitchFamily="34" charset="0"/>
                <a:ea typeface="Verdana" panose="020B0604030504040204" pitchFamily="34" charset="0"/>
                <a:cs typeface="Verdana" panose="020B0604030504040204" pitchFamily="34" charset="0"/>
              </a:rPr>
              <a:t>Les statuts peuvent permettre à l’association de se prémunir contre toute situation problématique (par exemple, en interdisant tout cumul ou en définissant les possibilités et les conditions de cumul).</a:t>
            </a:r>
            <a:endParaRPr lang="fr-FR" i="0" dirty="0">
              <a:solidFill>
                <a:srgbClr val="333333"/>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a:extLst>
              <a:ext uri="{FF2B5EF4-FFF2-40B4-BE49-F238E27FC236}">
                <a16:creationId xmlns:a16="http://schemas.microsoft.com/office/drawing/2014/main" id="{3C378DDB-4872-4B7D-94EB-EDB4F78CDC16}"/>
              </a:ext>
            </a:extLst>
          </p:cNvPr>
          <p:cNvSpPr/>
          <p:nvPr/>
        </p:nvSpPr>
        <p:spPr>
          <a:xfrm>
            <a:off x="354135" y="4089698"/>
            <a:ext cx="11599053" cy="2031325"/>
          </a:xfrm>
          <a:prstGeom prst="rect">
            <a:avLst/>
          </a:prstGeom>
        </p:spPr>
        <p:txBody>
          <a:bodyPr wrap="square">
            <a:spAutoFit/>
          </a:bodyPr>
          <a:lstStyle/>
          <a:p>
            <a:r>
              <a:rPr lang="fr-FR" b="1" dirty="0">
                <a:solidFill>
                  <a:srgbClr val="333333"/>
                </a:solidFill>
                <a:latin typeface="Verdana" panose="020B0604030504040204" pitchFamily="34" charset="0"/>
                <a:ea typeface="Verdana" panose="020B0604030504040204" pitchFamily="34" charset="0"/>
                <a:cs typeface="Verdana" panose="020B0604030504040204" pitchFamily="34" charset="0"/>
              </a:rPr>
              <a:t>Existe-t-il un statut du bénévole ?</a:t>
            </a:r>
          </a:p>
          <a:p>
            <a:pPr algn="just"/>
            <a:r>
              <a:rPr lang="fr-FR" dirty="0">
                <a:latin typeface="Verdana" panose="020B0604030504040204" pitchFamily="34" charset="0"/>
                <a:ea typeface="Verdana" panose="020B0604030504040204" pitchFamily="34" charset="0"/>
                <a:cs typeface="Verdana" panose="020B0604030504040204" pitchFamily="34" charset="0"/>
              </a:rPr>
              <a:t>L’élaboration d’un statut des bénévoles a fait l’objet de différents travaux et échanges avec des représentants du monde associatif. </a:t>
            </a:r>
          </a:p>
          <a:p>
            <a:pPr algn="just"/>
            <a:r>
              <a:rPr lang="fr-FR" dirty="0">
                <a:latin typeface="Verdana" panose="020B0604030504040204" pitchFamily="34" charset="0"/>
                <a:ea typeface="Verdana" panose="020B0604030504040204" pitchFamily="34" charset="0"/>
                <a:cs typeface="Verdana" panose="020B0604030504040204" pitchFamily="34" charset="0"/>
              </a:rPr>
              <a:t>Il ressort de ceux-ci que ce projet, par bien des aspects, heurte la nature même du bénévolat, qui est un don de temps librement consenti et gratuit. </a:t>
            </a:r>
          </a:p>
          <a:p>
            <a:pPr algn="just"/>
            <a:r>
              <a:rPr lang="fr-FR" dirty="0">
                <a:latin typeface="Verdana" panose="020B0604030504040204" pitchFamily="34" charset="0"/>
                <a:ea typeface="Verdana" panose="020B0604030504040204" pitchFamily="34" charset="0"/>
                <a:cs typeface="Verdana" panose="020B0604030504040204" pitchFamily="34" charset="0"/>
              </a:rPr>
              <a:t>La grande diversité des formes que revêt le bénévolat rend en outre très difficile la définition d’un tel statut</a:t>
            </a:r>
            <a:r>
              <a:rPr lang="fr-FR" dirty="0"/>
              <a:t>.</a:t>
            </a:r>
            <a:endParaRPr lang="fr-FR" i="0" dirty="0">
              <a:solidFill>
                <a:srgbClr val="333333"/>
              </a:solidFill>
              <a:effectLst/>
              <a:latin typeface="Verdana" panose="020B0604030504040204" pitchFamily="34" charset="0"/>
              <a:ea typeface="Verdana" panose="020B0604030504040204" pitchFamily="34" charset="0"/>
              <a:cs typeface="Verdana" panose="020B0604030504040204" pitchFamily="34" charset="0"/>
            </a:endParaRPr>
          </a:p>
        </p:txBody>
      </p:sp>
      <p:pic>
        <p:nvPicPr>
          <p:cNvPr id="4" name="Image 3">
            <a:hlinkClick r:id="rId2"/>
            <a:extLst>
              <a:ext uri="{FF2B5EF4-FFF2-40B4-BE49-F238E27FC236}">
                <a16:creationId xmlns:a16="http://schemas.microsoft.com/office/drawing/2014/main" id="{AB79550D-81E6-4500-9E98-32BFB99C302B}"/>
              </a:ext>
            </a:extLst>
          </p:cNvPr>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4534044" y="5863214"/>
            <a:ext cx="287627" cy="646113"/>
          </a:xfrm>
          <a:prstGeom prst="rect">
            <a:avLst/>
          </a:prstGeom>
          <a:noFill/>
          <a:ln>
            <a:noFill/>
          </a:ln>
        </p:spPr>
      </p:pic>
      <p:pic>
        <p:nvPicPr>
          <p:cNvPr id="5" name="Image 4">
            <a:extLst>
              <a:ext uri="{FF2B5EF4-FFF2-40B4-BE49-F238E27FC236}">
                <a16:creationId xmlns:a16="http://schemas.microsoft.com/office/drawing/2014/main" id="{8979EDB6-70E7-4535-8E5D-BA40FA622B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0635" y="5845320"/>
            <a:ext cx="1070840" cy="749588"/>
          </a:xfrm>
          <a:prstGeom prst="rect">
            <a:avLst/>
          </a:prstGeom>
        </p:spPr>
      </p:pic>
    </p:spTree>
    <p:extLst>
      <p:ext uri="{BB962C8B-B14F-4D97-AF65-F5344CB8AC3E}">
        <p14:creationId xmlns:p14="http://schemas.microsoft.com/office/powerpoint/2010/main" val="17645001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hlinkClick r:id="rId2"/>
            <a:extLst>
              <a:ext uri="{FF2B5EF4-FFF2-40B4-BE49-F238E27FC236}">
                <a16:creationId xmlns:a16="http://schemas.microsoft.com/office/drawing/2014/main" id="{AB79550D-81E6-4500-9E98-32BFB99C302B}"/>
              </a:ext>
            </a:extLst>
          </p:cNvPr>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1534919" y="5939414"/>
            <a:ext cx="287627" cy="646113"/>
          </a:xfrm>
          <a:prstGeom prst="rect">
            <a:avLst/>
          </a:prstGeom>
          <a:noFill/>
          <a:ln>
            <a:noFill/>
          </a:ln>
        </p:spPr>
      </p:pic>
      <p:sp>
        <p:nvSpPr>
          <p:cNvPr id="6" name="ZoneTexte 5">
            <a:extLst>
              <a:ext uri="{FF2B5EF4-FFF2-40B4-BE49-F238E27FC236}">
                <a16:creationId xmlns:a16="http://schemas.microsoft.com/office/drawing/2014/main" id="{083EB5CC-5A94-45B6-B068-6C5194B24BDC}"/>
              </a:ext>
            </a:extLst>
          </p:cNvPr>
          <p:cNvSpPr txBox="1"/>
          <p:nvPr/>
        </p:nvSpPr>
        <p:spPr>
          <a:xfrm>
            <a:off x="415632" y="434118"/>
            <a:ext cx="5800436" cy="369332"/>
          </a:xfrm>
          <a:prstGeom prst="rect">
            <a:avLst/>
          </a:prstGeom>
          <a:noFill/>
        </p:spPr>
        <p:txBody>
          <a:bodyPr wrap="square" rtlCol="0">
            <a:spAutoFit/>
          </a:bodyPr>
          <a:lstStyle/>
          <a:p>
            <a:r>
              <a:rPr lang="fr-FR" b="1" dirty="0">
                <a:latin typeface="Verdana" panose="020B0604030504040204" pitchFamily="34" charset="0"/>
                <a:ea typeface="Verdana" panose="020B0604030504040204" pitchFamily="34" charset="0"/>
                <a:cs typeface="Verdana" panose="020B0604030504040204" pitchFamily="34" charset="0"/>
              </a:rPr>
              <a:t>Sites web pour les associations</a:t>
            </a:r>
          </a:p>
        </p:txBody>
      </p:sp>
      <p:pic>
        <p:nvPicPr>
          <p:cNvPr id="8" name="Image 7" descr="Une image contenant assis&#10;&#10;Description générée automatiquement">
            <a:extLst>
              <a:ext uri="{FF2B5EF4-FFF2-40B4-BE49-F238E27FC236}">
                <a16:creationId xmlns:a16="http://schemas.microsoft.com/office/drawing/2014/main" id="{3EFFE8E1-DAA7-4AA3-883A-C474A409EA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105" y="986560"/>
            <a:ext cx="2086841" cy="1601083"/>
          </a:xfrm>
          <a:prstGeom prst="rect">
            <a:avLst/>
          </a:prstGeom>
        </p:spPr>
      </p:pic>
      <p:pic>
        <p:nvPicPr>
          <p:cNvPr id="1026" name="Picture 2" descr="Associations mode d'emploi N° 180 - Juin/juillet 2016 ...">
            <a:extLst>
              <a:ext uri="{FF2B5EF4-FFF2-40B4-BE49-F238E27FC236}">
                <a16:creationId xmlns:a16="http://schemas.microsoft.com/office/drawing/2014/main" id="{FF164AF1-75B5-4B80-92A2-1F71CB390BE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33" r="17000"/>
          <a:stretch/>
        </p:blipFill>
        <p:spPr bwMode="auto">
          <a:xfrm>
            <a:off x="496455" y="2778414"/>
            <a:ext cx="1628775" cy="158133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45F38C74-1A7E-4513-946A-A83A75BBBED5}"/>
              </a:ext>
            </a:extLst>
          </p:cNvPr>
          <p:cNvSpPr/>
          <p:nvPr/>
        </p:nvSpPr>
        <p:spPr>
          <a:xfrm>
            <a:off x="2513751" y="3394137"/>
            <a:ext cx="3978525" cy="369332"/>
          </a:xfrm>
          <a:prstGeom prst="rect">
            <a:avLst/>
          </a:prstGeom>
        </p:spPr>
        <p:txBody>
          <a:bodyPr wrap="none">
            <a:spAutoFit/>
          </a:bodyPr>
          <a:lstStyle/>
          <a:p>
            <a:r>
              <a:rPr lang="fr-FR" dirty="0">
                <a:hlinkClick r:id="rId7"/>
              </a:rPr>
              <a:t>https://www.associationmodeemploi.fr/</a:t>
            </a:r>
            <a:endParaRPr lang="fr-FR" dirty="0"/>
          </a:p>
        </p:txBody>
      </p:sp>
      <p:pic>
        <p:nvPicPr>
          <p:cNvPr id="1028" name="Picture 4" descr="Lettre Partenaire | Associathèque">
            <a:extLst>
              <a:ext uri="{FF2B5EF4-FFF2-40B4-BE49-F238E27FC236}">
                <a16:creationId xmlns:a16="http://schemas.microsoft.com/office/drawing/2014/main" id="{D6D1EAA0-B011-45F1-AEFF-EB75E940D6E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79712" y="3966153"/>
            <a:ext cx="2402396" cy="122191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EB7D8BCF-FD0C-407D-81EB-A41065D01238}"/>
              </a:ext>
            </a:extLst>
          </p:cNvPr>
          <p:cNvSpPr/>
          <p:nvPr/>
        </p:nvSpPr>
        <p:spPr>
          <a:xfrm>
            <a:off x="8325952" y="4410138"/>
            <a:ext cx="3048783" cy="369332"/>
          </a:xfrm>
          <a:prstGeom prst="rect">
            <a:avLst/>
          </a:prstGeom>
        </p:spPr>
        <p:txBody>
          <a:bodyPr wrap="none">
            <a:spAutoFit/>
          </a:bodyPr>
          <a:lstStyle/>
          <a:p>
            <a:r>
              <a:rPr lang="fr-FR" dirty="0">
                <a:hlinkClick r:id="rId9"/>
              </a:rPr>
              <a:t>https://www.associatheque.fr</a:t>
            </a:r>
            <a:endParaRPr lang="fr-FR" dirty="0"/>
          </a:p>
        </p:txBody>
      </p:sp>
      <p:pic>
        <p:nvPicPr>
          <p:cNvPr id="13" name="Image 12" descr="Une image contenant signe&#10;&#10;Description générée automatiquement">
            <a:extLst>
              <a:ext uri="{FF2B5EF4-FFF2-40B4-BE49-F238E27FC236}">
                <a16:creationId xmlns:a16="http://schemas.microsoft.com/office/drawing/2014/main" id="{7D62FFDE-93A7-4FF6-AE15-19BD12351CB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0880" y="4705350"/>
            <a:ext cx="1624013" cy="1138483"/>
          </a:xfrm>
          <a:prstGeom prst="rect">
            <a:avLst/>
          </a:prstGeom>
        </p:spPr>
      </p:pic>
      <p:sp>
        <p:nvSpPr>
          <p:cNvPr id="14" name="Rectangle 13">
            <a:extLst>
              <a:ext uri="{FF2B5EF4-FFF2-40B4-BE49-F238E27FC236}">
                <a16:creationId xmlns:a16="http://schemas.microsoft.com/office/drawing/2014/main" id="{0D0B3341-8522-4A14-B1EA-DA76EC7C48D5}"/>
              </a:ext>
            </a:extLst>
          </p:cNvPr>
          <p:cNvSpPr/>
          <p:nvPr/>
        </p:nvSpPr>
        <p:spPr>
          <a:xfrm>
            <a:off x="2375410" y="5265365"/>
            <a:ext cx="2559162" cy="369332"/>
          </a:xfrm>
          <a:prstGeom prst="rect">
            <a:avLst/>
          </a:prstGeom>
        </p:spPr>
        <p:txBody>
          <a:bodyPr wrap="none">
            <a:spAutoFit/>
          </a:bodyPr>
          <a:lstStyle/>
          <a:p>
            <a:r>
              <a:rPr lang="fr-FR" dirty="0">
                <a:hlinkClick r:id="rId11"/>
              </a:rPr>
              <a:t>https://www.cava49.org/</a:t>
            </a:r>
            <a:endParaRPr lang="fr-FR" dirty="0"/>
          </a:p>
        </p:txBody>
      </p:sp>
      <p:sp>
        <p:nvSpPr>
          <p:cNvPr id="15" name="Rectangle 14">
            <a:extLst>
              <a:ext uri="{FF2B5EF4-FFF2-40B4-BE49-F238E27FC236}">
                <a16:creationId xmlns:a16="http://schemas.microsoft.com/office/drawing/2014/main" id="{5984EA39-BE5C-4EC9-9B73-3DD01891A10A}"/>
              </a:ext>
            </a:extLst>
          </p:cNvPr>
          <p:cNvSpPr/>
          <p:nvPr/>
        </p:nvSpPr>
        <p:spPr>
          <a:xfrm>
            <a:off x="2740909" y="1572567"/>
            <a:ext cx="2705997" cy="369332"/>
          </a:xfrm>
          <a:prstGeom prst="rect">
            <a:avLst/>
          </a:prstGeom>
        </p:spPr>
        <p:txBody>
          <a:bodyPr wrap="none">
            <a:spAutoFit/>
          </a:bodyPr>
          <a:lstStyle/>
          <a:p>
            <a:r>
              <a:rPr lang="fr-FR" dirty="0">
                <a:hlinkClick r:id="rId12"/>
              </a:rPr>
              <a:t>https://www.openasso.org</a:t>
            </a:r>
            <a:endParaRPr lang="fr-FR" dirty="0"/>
          </a:p>
        </p:txBody>
      </p:sp>
    </p:spTree>
    <p:extLst>
      <p:ext uri="{BB962C8B-B14F-4D97-AF65-F5344CB8AC3E}">
        <p14:creationId xmlns:p14="http://schemas.microsoft.com/office/powerpoint/2010/main" val="1563326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EAEBCB-FE5D-4E6A-8F81-E1307BBCCA70}"/>
              </a:ext>
            </a:extLst>
          </p:cNvPr>
          <p:cNvSpPr/>
          <p:nvPr/>
        </p:nvSpPr>
        <p:spPr>
          <a:xfrm>
            <a:off x="422788" y="1283133"/>
            <a:ext cx="11405418" cy="4247317"/>
          </a:xfrm>
          <a:prstGeom prst="rect">
            <a:avLst/>
          </a:prstGeom>
        </p:spPr>
        <p:txBody>
          <a:bodyPr wrap="square">
            <a:spAutoFit/>
          </a:bodyPr>
          <a:lstStyle/>
          <a:p>
            <a:pPr algn="just"/>
            <a:r>
              <a:rPr lang="fr-FR" b="1" dirty="0">
                <a:solidFill>
                  <a:srgbClr val="333333"/>
                </a:solidFill>
                <a:latin typeface="Verdana" panose="020B0604030504040204" pitchFamily="34" charset="0"/>
                <a:ea typeface="Verdana" panose="020B0604030504040204" pitchFamily="34" charset="0"/>
                <a:cs typeface="Verdana" panose="020B0604030504040204" pitchFamily="34" charset="0"/>
              </a:rPr>
              <a:t>La rédaction de statuts</a:t>
            </a:r>
            <a:r>
              <a:rPr lang="fr-FR" dirty="0">
                <a:solidFill>
                  <a:srgbClr val="333333"/>
                </a:solidFill>
                <a:latin typeface="Verdana" panose="020B0604030504040204" pitchFamily="34" charset="0"/>
                <a:ea typeface="Verdana" panose="020B0604030504040204" pitchFamily="34" charset="0"/>
                <a:cs typeface="Verdana" panose="020B0604030504040204" pitchFamily="34" charset="0"/>
              </a:rPr>
              <a:t> impose de réfléchir préalablement à quelques thématiques incontournables comme les diverses natures de membres, les organes de gouvernance (prise de décisions, répartition et contrôle des pouvoirs), les modalités de révision des statuts, etc.</a:t>
            </a:r>
          </a:p>
          <a:p>
            <a:endParaRPr lang="fr-FR"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algn="just"/>
            <a:r>
              <a:rPr lang="fr-FR" b="1" dirty="0">
                <a:solidFill>
                  <a:srgbClr val="333333"/>
                </a:solidFill>
                <a:latin typeface="Verdana" panose="020B0604030504040204" pitchFamily="34" charset="0"/>
                <a:ea typeface="Verdana" panose="020B0604030504040204" pitchFamily="34" charset="0"/>
                <a:cs typeface="Verdana" panose="020B0604030504040204" pitchFamily="34" charset="0"/>
              </a:rPr>
              <a:t>La déclaration en préfecture</a:t>
            </a:r>
            <a:r>
              <a:rPr lang="fr-FR" dirty="0">
                <a:solidFill>
                  <a:srgbClr val="333333"/>
                </a:solidFill>
                <a:latin typeface="Verdana" panose="020B0604030504040204" pitchFamily="34" charset="0"/>
                <a:ea typeface="Verdana" panose="020B0604030504040204" pitchFamily="34" charset="0"/>
                <a:cs typeface="Verdana" panose="020B0604030504040204" pitchFamily="34" charset="0"/>
              </a:rPr>
              <a:t> n’est une nécessité que si l’association désire avoir la capacité juridique, par exemple pour ouvrir un compte bancaire, ester en justice, recevoir des dons, posséder des immeubles, etc. </a:t>
            </a:r>
          </a:p>
          <a:p>
            <a:pPr algn="just"/>
            <a:r>
              <a:rPr lang="fr-FR" dirty="0">
                <a:solidFill>
                  <a:srgbClr val="333333"/>
                </a:solidFill>
                <a:latin typeface="Verdana" panose="020B0604030504040204" pitchFamily="34" charset="0"/>
                <a:ea typeface="Verdana" panose="020B0604030504040204" pitchFamily="34" charset="0"/>
                <a:cs typeface="Verdana" panose="020B0604030504040204" pitchFamily="34" charset="0"/>
              </a:rPr>
              <a:t>Une fois la déclaration faîte en Préfecture Parution, elle paraît au Journal Officiel coût 40 euros.</a:t>
            </a:r>
          </a:p>
          <a:p>
            <a:endParaRPr lang="fr-FR"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algn="just"/>
            <a:r>
              <a:rPr lang="fr-FR" b="1" dirty="0">
                <a:solidFill>
                  <a:srgbClr val="333333"/>
                </a:solidFill>
                <a:latin typeface="Verdana" panose="020B0604030504040204" pitchFamily="34" charset="0"/>
                <a:ea typeface="Verdana" panose="020B0604030504040204" pitchFamily="34" charset="0"/>
                <a:cs typeface="Verdana" panose="020B0604030504040204" pitchFamily="34" charset="0"/>
              </a:rPr>
              <a:t>Le règlement intérieur (RI)</a:t>
            </a:r>
            <a:r>
              <a:rPr lang="fr-FR" dirty="0">
                <a:solidFill>
                  <a:srgbClr val="333333"/>
                </a:solidFill>
                <a:latin typeface="Verdana" panose="020B0604030504040204" pitchFamily="34" charset="0"/>
                <a:ea typeface="Verdana" panose="020B0604030504040204" pitchFamily="34" charset="0"/>
                <a:cs typeface="Verdana" panose="020B0604030504040204" pitchFamily="34" charset="0"/>
              </a:rPr>
              <a:t> statutaire est un document facultatif. Il est bien pratique pour compléter et préciser les statuts par exemple sur le fonctionnement au quotidien de l’association (modalités de vote, fonctionnement de chaque section de l’association, définition des bénévoles pouvant être remboursés de leurs frais, etc.). Il peut être prévu dans les statuts. Ses avantages : la souplesse (contrairement aux statuts, il peut être modifié sur délibération de l’assemblée générale ordinaire).</a:t>
            </a:r>
            <a:endParaRPr lang="fr-FR" b="0" i="0" dirty="0">
              <a:solidFill>
                <a:srgbClr val="333333"/>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a:extLst>
              <a:ext uri="{FF2B5EF4-FFF2-40B4-BE49-F238E27FC236}">
                <a16:creationId xmlns:a16="http://schemas.microsoft.com/office/drawing/2014/main" id="{043443E3-36F1-4473-A49D-EC9E535AF1E5}"/>
              </a:ext>
            </a:extLst>
          </p:cNvPr>
          <p:cNvSpPr/>
          <p:nvPr/>
        </p:nvSpPr>
        <p:spPr>
          <a:xfrm>
            <a:off x="377195" y="593639"/>
            <a:ext cx="3472425" cy="341632"/>
          </a:xfrm>
          <a:prstGeom prst="rect">
            <a:avLst/>
          </a:prstGeom>
        </p:spPr>
        <p:txBody>
          <a:bodyPr wrap="none">
            <a:spAutoFit/>
          </a:bodyPr>
          <a:lstStyle/>
          <a:p>
            <a:pPr>
              <a:lnSpc>
                <a:spcPct val="90000"/>
              </a:lnSpc>
              <a:spcAft>
                <a:spcPts val="600"/>
              </a:spcAft>
            </a:pPr>
            <a:r>
              <a:rPr lang="fr-FR" b="1" dirty="0">
                <a:latin typeface="Verdana" panose="020B0604030504040204" pitchFamily="34" charset="0"/>
                <a:ea typeface="Verdana" panose="020B0604030504040204" pitchFamily="34" charset="0"/>
                <a:cs typeface="Verdana" panose="020B0604030504040204" pitchFamily="34" charset="0"/>
              </a:rPr>
              <a:t>CRÉATION ASSOCIATION</a:t>
            </a:r>
          </a:p>
        </p:txBody>
      </p:sp>
      <p:pic>
        <p:nvPicPr>
          <p:cNvPr id="4" name="Image 3">
            <a:extLst>
              <a:ext uri="{FF2B5EF4-FFF2-40B4-BE49-F238E27FC236}">
                <a16:creationId xmlns:a16="http://schemas.microsoft.com/office/drawing/2014/main" id="{ADF31AA7-5FE0-4EC9-9C7D-14C7651B1F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635" y="5845320"/>
            <a:ext cx="1070840" cy="749588"/>
          </a:xfrm>
          <a:prstGeom prst="rect">
            <a:avLst/>
          </a:prstGeom>
        </p:spPr>
      </p:pic>
    </p:spTree>
    <p:extLst>
      <p:ext uri="{BB962C8B-B14F-4D97-AF65-F5344CB8AC3E}">
        <p14:creationId xmlns:p14="http://schemas.microsoft.com/office/powerpoint/2010/main" val="239071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alpha val="8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5C078E-D2FC-466D-A16F-40B01015A2CD}"/>
              </a:ext>
            </a:extLst>
          </p:cNvPr>
          <p:cNvPicPr>
            <a:picLocks noChangeAspect="1"/>
          </p:cNvPicPr>
          <p:nvPr/>
        </p:nvPicPr>
        <p:blipFill rotWithShape="1">
          <a:blip r:embed="rId2">
            <a:duotone>
              <a:prstClr val="black"/>
              <a:schemeClr val="accent6">
                <a:tint val="45000"/>
                <a:satMod val="400000"/>
              </a:schemeClr>
            </a:duotone>
          </a:blip>
          <a:srcRect t="8537"/>
          <a:stretch/>
        </p:blipFill>
        <p:spPr>
          <a:xfrm>
            <a:off x="20" y="10"/>
            <a:ext cx="12191980" cy="6857990"/>
          </a:xfrm>
          <a:prstGeom prst="rect">
            <a:avLst/>
          </a:prstGeom>
        </p:spPr>
      </p:pic>
      <p:sp>
        <p:nvSpPr>
          <p:cNvPr id="8" name="Rectangle 7">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ZoneTexte 1">
            <a:extLst>
              <a:ext uri="{FF2B5EF4-FFF2-40B4-BE49-F238E27FC236}">
                <a16:creationId xmlns:a16="http://schemas.microsoft.com/office/drawing/2014/main" id="{8CA6F7D1-68B4-4379-B263-A2662383FF81}"/>
              </a:ext>
            </a:extLst>
          </p:cNvPr>
          <p:cNvSpPr txBox="1"/>
          <p:nvPr/>
        </p:nvSpPr>
        <p:spPr>
          <a:xfrm>
            <a:off x="304800" y="314632"/>
            <a:ext cx="4454013" cy="592885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400" b="1" dirty="0">
                <a:latin typeface="Verdana" panose="020B0604030504040204" pitchFamily="34" charset="0"/>
                <a:ea typeface="Verdana" panose="020B0604030504040204" pitchFamily="34" charset="0"/>
                <a:cs typeface="Verdana" panose="020B0604030504040204" pitchFamily="34" charset="0"/>
              </a:rPr>
              <a:t>DÉFINIR SON PROJET SOCIAL</a:t>
            </a:r>
          </a:p>
          <a:p>
            <a:pPr indent="-228600">
              <a:lnSpc>
                <a:spcPct val="90000"/>
              </a:lnSpc>
              <a:spcAft>
                <a:spcPts val="600"/>
              </a:spcAft>
              <a:buFont typeface="Arial" panose="020B0604020202020204" pitchFamily="34" charset="0"/>
              <a:buChar char="•"/>
            </a:pPr>
            <a:endParaRPr lang="en-US" sz="1100" cap="all" dirty="0"/>
          </a:p>
          <a:p>
            <a:pPr indent="-228600">
              <a:lnSpc>
                <a:spcPct val="90000"/>
              </a:lnSpc>
              <a:spcAft>
                <a:spcPts val="600"/>
              </a:spcAft>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Définir le projet associatif, c’est vouloir apporter les réponses aux questions essentielles, notamment :</a:t>
            </a:r>
          </a:p>
          <a:p>
            <a:pPr marL="285750" indent="-228600">
              <a:lnSpc>
                <a:spcPct val="90000"/>
              </a:lnSpc>
              <a:spcAft>
                <a:spcPts val="600"/>
              </a:spcAft>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A quoi l’association veut-elle servir et qu’est ce qui justifie ses priorités dans un environnement précisé ?</a:t>
            </a:r>
          </a:p>
          <a:p>
            <a:pPr marL="285750" indent="-228600">
              <a:lnSpc>
                <a:spcPct val="90000"/>
              </a:lnSpc>
              <a:spcAft>
                <a:spcPts val="600"/>
              </a:spcAft>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Quelle est la demande sociale aujourd’hui et à moyen terme ?</a:t>
            </a:r>
          </a:p>
          <a:p>
            <a:pPr marL="285750" indent="-228600">
              <a:lnSpc>
                <a:spcPct val="90000"/>
              </a:lnSpc>
              <a:spcAft>
                <a:spcPts val="600"/>
              </a:spcAft>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Quelles stratégies à envisager sur un territoire défini ?</a:t>
            </a:r>
          </a:p>
          <a:p>
            <a:pPr marL="285750" indent="-228600">
              <a:lnSpc>
                <a:spcPct val="90000"/>
              </a:lnSpc>
              <a:spcAft>
                <a:spcPts val="600"/>
              </a:spcAft>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Quels objectifs pratiques se donne l’association ?</a:t>
            </a:r>
          </a:p>
          <a:p>
            <a:pPr marL="285750" indent="-228600">
              <a:lnSpc>
                <a:spcPct val="90000"/>
              </a:lnSpc>
              <a:spcAft>
                <a:spcPts val="600"/>
              </a:spcAft>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Quelles compétences, méthodes, ressources sont nécessaires ?</a:t>
            </a:r>
          </a:p>
          <a:p>
            <a:pPr marL="285750" indent="-228600">
              <a:lnSpc>
                <a:spcPct val="90000"/>
              </a:lnSpc>
              <a:spcAft>
                <a:spcPts val="600"/>
              </a:spcAft>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Quels moyens faut-il mobiliser pour satisfaire les besoins, et avec quelle progression ?</a:t>
            </a:r>
          </a:p>
          <a:p>
            <a:pPr marL="285750" indent="-228600">
              <a:lnSpc>
                <a:spcPct val="90000"/>
              </a:lnSpc>
              <a:spcAft>
                <a:spcPts val="600"/>
              </a:spcAft>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Avec quels partenaires travailler ?</a:t>
            </a:r>
          </a:p>
          <a:p>
            <a:pPr indent="-228600">
              <a:lnSpc>
                <a:spcPct val="90000"/>
              </a:lnSpc>
              <a:spcAft>
                <a:spcPts val="600"/>
              </a:spcAft>
              <a:buFont typeface="Arial" panose="020B0604020202020204" pitchFamily="34" charset="0"/>
              <a:buChar char="•"/>
            </a:pPr>
            <a:endParaRPr lang="en-US" sz="1100" dirty="0"/>
          </a:p>
        </p:txBody>
      </p:sp>
      <p:pic>
        <p:nvPicPr>
          <p:cNvPr id="5" name="Image 4">
            <a:extLst>
              <a:ext uri="{FF2B5EF4-FFF2-40B4-BE49-F238E27FC236}">
                <a16:creationId xmlns:a16="http://schemas.microsoft.com/office/drawing/2014/main" id="{BE47F90C-C042-4D86-BD79-2F46B4773F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0635" y="5845320"/>
            <a:ext cx="1070840" cy="749588"/>
          </a:xfrm>
          <a:prstGeom prst="rect">
            <a:avLst/>
          </a:prstGeom>
        </p:spPr>
      </p:pic>
    </p:spTree>
    <p:extLst>
      <p:ext uri="{BB962C8B-B14F-4D97-AF65-F5344CB8AC3E}">
        <p14:creationId xmlns:p14="http://schemas.microsoft.com/office/powerpoint/2010/main" val="1453359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3E1C3D-633C-4756-B09B-9AD080714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668" y="640080"/>
            <a:ext cx="10915252" cy="5263134"/>
          </a:xfrm>
          <a:prstGeom prst="rect">
            <a:avLst/>
          </a:prstGeom>
          <a:noFill/>
          <a:ln w="317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295DAF8-54BC-4834-A4B1-7DD2F7AFE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1520" y="802767"/>
            <a:ext cx="10585166" cy="493776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028ADE44-9555-4316-B173-AC1F95AABC42}"/>
              </a:ext>
            </a:extLst>
          </p:cNvPr>
          <p:cNvSpPr/>
          <p:nvPr/>
        </p:nvSpPr>
        <p:spPr>
          <a:xfrm>
            <a:off x="1120624" y="1122807"/>
            <a:ext cx="9954443" cy="4297680"/>
          </a:xfrm>
          <a:prstGeom prst="rect">
            <a:avLst/>
          </a:prstGeom>
          <a:noFill/>
          <a:ln>
            <a:noFill/>
          </a:ln>
        </p:spPr>
        <p:txBody>
          <a:bodyPr vert="horz" lIns="91440" tIns="45720" rIns="91440" bIns="45720" rtlCol="0" anchor="ctr">
            <a:normAutofit/>
          </a:bodyPr>
          <a:lstStyle/>
          <a:p>
            <a:pPr algn="ctr">
              <a:lnSpc>
                <a:spcPct val="90000"/>
              </a:lnSpc>
              <a:spcBef>
                <a:spcPct val="0"/>
              </a:spcBef>
              <a:spcAft>
                <a:spcPts val="600"/>
              </a:spcAft>
            </a:pPr>
            <a:r>
              <a:rPr lang="en-US" sz="6000" i="0" dirty="0">
                <a:solidFill>
                  <a:srgbClr val="FFFFFF"/>
                </a:solidFill>
                <a:effectLst/>
                <a:latin typeface="+mj-lt"/>
                <a:ea typeface="+mj-ea"/>
                <a:cs typeface="+mj-cs"/>
              </a:rPr>
              <a:t>La force du projet repose sur sa légitimité, son aspect fédérateur et mobilisateur, avec une capacité créative et une culture associative.</a:t>
            </a:r>
            <a:endParaRPr lang="en-US" sz="6000" dirty="0">
              <a:solidFill>
                <a:srgbClr val="FFFFFF"/>
              </a:solidFill>
              <a:latin typeface="+mj-lt"/>
              <a:ea typeface="+mj-ea"/>
              <a:cs typeface="+mj-cs"/>
            </a:endParaRPr>
          </a:p>
        </p:txBody>
      </p:sp>
      <p:pic>
        <p:nvPicPr>
          <p:cNvPr id="5" name="Image 4">
            <a:extLst>
              <a:ext uri="{FF2B5EF4-FFF2-40B4-BE49-F238E27FC236}">
                <a16:creationId xmlns:a16="http://schemas.microsoft.com/office/drawing/2014/main" id="{990EE6D7-43F7-4DB2-8943-E93C3AF1A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8735" y="5931045"/>
            <a:ext cx="1070840" cy="749588"/>
          </a:xfrm>
          <a:prstGeom prst="rect">
            <a:avLst/>
          </a:prstGeom>
        </p:spPr>
      </p:pic>
    </p:spTree>
    <p:extLst>
      <p:ext uri="{BB962C8B-B14F-4D97-AF65-F5344CB8AC3E}">
        <p14:creationId xmlns:p14="http://schemas.microsoft.com/office/powerpoint/2010/main" val="2700072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ZoneTexte 1">
            <a:extLst>
              <a:ext uri="{FF2B5EF4-FFF2-40B4-BE49-F238E27FC236}">
                <a16:creationId xmlns:a16="http://schemas.microsoft.com/office/drawing/2014/main" id="{95142A0C-C640-46F3-84E5-31D91B13DB73}"/>
              </a:ext>
            </a:extLst>
          </p:cNvPr>
          <p:cNvSpPr txBox="1"/>
          <p:nvPr/>
        </p:nvSpPr>
        <p:spPr>
          <a:xfrm>
            <a:off x="643467" y="705677"/>
            <a:ext cx="10905066" cy="5658177"/>
          </a:xfrm>
          <a:prstGeom prst="rect">
            <a:avLst/>
          </a:prstGeom>
        </p:spPr>
        <p:txBody>
          <a:bodyPr vert="horz" lIns="91440" tIns="45720" rIns="91440" bIns="45720" rtlCol="0">
            <a:normAutofit fontScale="92500" lnSpcReduction="10000"/>
          </a:bodyPr>
          <a:lstStyle/>
          <a:p>
            <a:pPr>
              <a:lnSpc>
                <a:spcPct val="90000"/>
              </a:lnSpc>
              <a:spcAft>
                <a:spcPts val="600"/>
              </a:spcAft>
            </a:pPr>
            <a:r>
              <a:rPr lang="en-US" sz="2600" dirty="0">
                <a:latin typeface="Verdana" panose="020B0604030504040204" pitchFamily="34" charset="0"/>
                <a:ea typeface="Verdana" panose="020B0604030504040204" pitchFamily="34" charset="0"/>
                <a:cs typeface="Verdana" panose="020B0604030504040204" pitchFamily="34" charset="0"/>
              </a:rPr>
              <a:t>RÉDIGER LES STATUTS DE L’ASSOCCIATION</a:t>
            </a:r>
          </a:p>
          <a:p>
            <a:pPr>
              <a:lnSpc>
                <a:spcPct val="90000"/>
              </a:lnSpc>
              <a:spcAft>
                <a:spcPts val="600"/>
              </a:spcAft>
            </a:pPr>
            <a:endParaRPr lang="en-US" sz="1600" dirty="0">
              <a:latin typeface="Verdana" panose="020B0604030504040204" pitchFamily="34" charset="0"/>
              <a:ea typeface="Verdana" panose="020B0604030504040204" pitchFamily="34" charset="0"/>
              <a:cs typeface="Verdana" panose="020B0604030504040204" pitchFamily="34" charset="0"/>
            </a:endParaRPr>
          </a:p>
          <a:p>
            <a:pPr indent="-228600" algn="just">
              <a:lnSpc>
                <a:spcPct val="110000"/>
              </a:lnSpc>
              <a:spcAft>
                <a:spcPts val="600"/>
              </a:spcAft>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Les statuts permettent d'organiser le fonctionnement de l'association, et pourront être complétés par un règlement intérieur. Ils définissent les règles concernant la prise de décision par l'assemblée générale des membres, la désignation du président, du conseil d'administration, et du bureau de l'association.</a:t>
            </a:r>
          </a:p>
          <a:p>
            <a:pPr indent="-228600" algn="just">
              <a:lnSpc>
                <a:spcPct val="110000"/>
              </a:lnSpc>
              <a:spcAft>
                <a:spcPts val="600"/>
              </a:spcAft>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Cependant, afin de garantir un bon fonctionnement de l'association, ses statuts doivent prévoir :</a:t>
            </a:r>
          </a:p>
          <a:p>
            <a:pPr marL="285750" indent="-228600">
              <a:lnSpc>
                <a:spcPct val="110000"/>
              </a:lnSpc>
              <a:spcAft>
                <a:spcPts val="600"/>
              </a:spcAft>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Son objet : c'est-à-dire, pourquoi l'association est constituée, </a:t>
            </a:r>
          </a:p>
          <a:p>
            <a:pPr marL="285750" indent="-228600">
              <a:lnSpc>
                <a:spcPct val="110000"/>
              </a:lnSpc>
              <a:spcAft>
                <a:spcPts val="600"/>
              </a:spcAft>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Sa durée,</a:t>
            </a:r>
          </a:p>
          <a:p>
            <a:pPr marL="285750" indent="-228600">
              <a:lnSpc>
                <a:spcPct val="110000"/>
              </a:lnSpc>
              <a:spcAft>
                <a:spcPts val="600"/>
              </a:spcAft>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L'adresse de son siège social. Le siège social est l'adresse "officielle" de l'association </a:t>
            </a:r>
          </a:p>
          <a:p>
            <a:pPr marL="285750" indent="-228600">
              <a:lnSpc>
                <a:spcPct val="110000"/>
              </a:lnSpc>
              <a:spcAft>
                <a:spcPts val="600"/>
              </a:spcAft>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Les conditions d'admission et d'exclusion de ses membres</a:t>
            </a:r>
          </a:p>
          <a:p>
            <a:pPr marL="285750" indent="-228600" algn="just">
              <a:lnSpc>
                <a:spcPct val="110000"/>
              </a:lnSpc>
              <a:spcAft>
                <a:spcPts val="600"/>
              </a:spcAft>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Ses règles d'organisation : c'est-à-dire définir quels sont ses organes (Président, Trésorier, Secrétaire, Assemblées générales...) </a:t>
            </a:r>
          </a:p>
          <a:p>
            <a:pPr marL="285750" indent="-228600" algn="just">
              <a:lnSpc>
                <a:spcPct val="110000"/>
              </a:lnSpc>
              <a:spcAft>
                <a:spcPts val="600"/>
              </a:spcAft>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Ses règles de fonctionnement (il s'agira par exemple, de définir quels sont les rapports entre ses différents organes ou de quelle manière les assemblées générales sont convoquées) </a:t>
            </a:r>
          </a:p>
          <a:p>
            <a:pPr marL="285750" indent="-228600">
              <a:lnSpc>
                <a:spcPct val="110000"/>
              </a:lnSpc>
              <a:spcAft>
                <a:spcPts val="600"/>
              </a:spcAft>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Les conditions de modifications des statuts</a:t>
            </a:r>
          </a:p>
          <a:p>
            <a:pPr marL="285750" indent="-228600">
              <a:lnSpc>
                <a:spcPct val="110000"/>
              </a:lnSpc>
              <a:spcAft>
                <a:spcPts val="600"/>
              </a:spcAft>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Les règles qui devront être respectées en cas de dissolution de l'association</a:t>
            </a:r>
          </a:p>
          <a:p>
            <a:pPr indent="-228600">
              <a:lnSpc>
                <a:spcPct val="90000"/>
              </a:lnSpc>
              <a:spcAft>
                <a:spcPts val="600"/>
              </a:spcAft>
              <a:buFont typeface="Arial" panose="020B0604020202020204" pitchFamily="34" charset="0"/>
              <a:buChar char="•"/>
            </a:pPr>
            <a:endParaRPr lang="en-US" sz="1400" dirty="0"/>
          </a:p>
        </p:txBody>
      </p:sp>
      <p:sp>
        <p:nvSpPr>
          <p:cNvPr id="9" name="Rectangle 8">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Isosceles Triangle 10">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Isosceles Triangle 1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8" name="Image 7">
            <a:extLst>
              <a:ext uri="{FF2B5EF4-FFF2-40B4-BE49-F238E27FC236}">
                <a16:creationId xmlns:a16="http://schemas.microsoft.com/office/drawing/2014/main" id="{C530E903-6506-4BC6-948E-B358E40F4D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635" y="5845320"/>
            <a:ext cx="1070840" cy="749588"/>
          </a:xfrm>
          <a:prstGeom prst="rect">
            <a:avLst/>
          </a:prstGeom>
        </p:spPr>
      </p:pic>
    </p:spTree>
    <p:extLst>
      <p:ext uri="{BB962C8B-B14F-4D97-AF65-F5344CB8AC3E}">
        <p14:creationId xmlns:p14="http://schemas.microsoft.com/office/powerpoint/2010/main" val="2223634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ADCE2A-F383-4F11-BABD-A35B5AFD0F60}"/>
              </a:ext>
            </a:extLst>
          </p:cNvPr>
          <p:cNvSpPr/>
          <p:nvPr/>
        </p:nvSpPr>
        <p:spPr>
          <a:xfrm>
            <a:off x="508000" y="1287531"/>
            <a:ext cx="11333017" cy="4247317"/>
          </a:xfrm>
          <a:prstGeom prst="rect">
            <a:avLst/>
          </a:prstGeom>
        </p:spPr>
        <p:txBody>
          <a:bodyPr wrap="square">
            <a:spAutoFit/>
          </a:bodyPr>
          <a:lstStyle/>
          <a:p>
            <a:pPr>
              <a:spcAft>
                <a:spcPts val="0"/>
              </a:spcAft>
            </a:pPr>
            <a:r>
              <a:rPr lang="fr-FR" sz="2000" b="1" u="sng" dirty="0">
                <a:solidFill>
                  <a:srgbClr val="000000"/>
                </a:solidFill>
                <a:latin typeface="Verdana" panose="020B0604030504040204" pitchFamily="34" charset="0"/>
                <a:ea typeface="Verdana" panose="020B0604030504040204" pitchFamily="34" charset="0"/>
                <a:cs typeface="Verdana" panose="020B0604030504040204" pitchFamily="34" charset="0"/>
              </a:rPr>
              <a:t>Les conseils de rédaction des statuts </a:t>
            </a:r>
          </a:p>
          <a:p>
            <a:pPr>
              <a:spcAft>
                <a:spcPts val="0"/>
              </a:spcAft>
            </a:pPr>
            <a:r>
              <a:rPr lang="fr-FR" sz="1600" dirty="0">
                <a:solidFill>
                  <a:srgbClr val="000000"/>
                </a:solidFill>
                <a:latin typeface="Verdana" panose="020B0604030504040204" pitchFamily="34" charset="0"/>
                <a:ea typeface="Verdana" panose="020B0604030504040204" pitchFamily="34" charset="0"/>
                <a:cs typeface="Verdana" panose="020B0604030504040204" pitchFamily="34" charset="0"/>
              </a:rPr>
              <a:t>  </a:t>
            </a:r>
            <a:endParaRPr lang="fr-FR" sz="1600" dirty="0">
              <a:latin typeface="Verdana" panose="020B0604030504040204" pitchFamily="34" charset="0"/>
              <a:ea typeface="Verdana" panose="020B0604030504040204" pitchFamily="34" charset="0"/>
              <a:cs typeface="Verdana" panose="020B0604030504040204" pitchFamily="34" charset="0"/>
            </a:endParaRPr>
          </a:p>
          <a:p>
            <a:pPr algn="just">
              <a:spcAft>
                <a:spcPts val="0"/>
              </a:spcAft>
            </a:pPr>
            <a:r>
              <a:rPr lang="fr-FR" dirty="0">
                <a:solidFill>
                  <a:srgbClr val="000000"/>
                </a:solidFill>
                <a:latin typeface="Verdana" panose="020B0604030504040204" pitchFamily="34" charset="0"/>
                <a:ea typeface="Verdana" panose="020B0604030504040204" pitchFamily="34" charset="0"/>
                <a:cs typeface="Verdana" panose="020B0604030504040204" pitchFamily="34" charset="0"/>
              </a:rPr>
              <a:t>Ne perdez jamais de vue que les statuts de votre association sont vos « règles du jeu ». </a:t>
            </a:r>
            <a:endParaRPr lang="fr-FR" sz="1600" dirty="0">
              <a:latin typeface="Verdana" panose="020B0604030504040204" pitchFamily="34" charset="0"/>
              <a:ea typeface="Verdana" panose="020B0604030504040204" pitchFamily="34" charset="0"/>
              <a:cs typeface="Verdana" panose="020B0604030504040204" pitchFamily="34" charset="0"/>
            </a:endParaRPr>
          </a:p>
          <a:p>
            <a:pPr algn="just">
              <a:spcAft>
                <a:spcPts val="0"/>
              </a:spcAft>
            </a:pPr>
            <a:r>
              <a:rPr lang="fr-FR" dirty="0">
                <a:solidFill>
                  <a:srgbClr val="000000"/>
                </a:solidFill>
                <a:latin typeface="Verdana" panose="020B0604030504040204" pitchFamily="34" charset="0"/>
                <a:ea typeface="Verdana" panose="020B0604030504040204" pitchFamily="34" charset="0"/>
                <a:cs typeface="Verdana" panose="020B0604030504040204" pitchFamily="34" charset="0"/>
              </a:rPr>
              <a:t>	Ils </a:t>
            </a:r>
            <a:r>
              <a:rPr lang="fr-FR" b="1" dirty="0">
                <a:solidFill>
                  <a:srgbClr val="000000"/>
                </a:solidFill>
                <a:latin typeface="Verdana" panose="020B0604030504040204" pitchFamily="34" charset="0"/>
                <a:ea typeface="Verdana" panose="020B0604030504040204" pitchFamily="34" charset="0"/>
                <a:cs typeface="Verdana" panose="020B0604030504040204" pitchFamily="34" charset="0"/>
              </a:rPr>
              <a:t>« feront loi » </a:t>
            </a:r>
            <a:r>
              <a:rPr lang="fr-FR" dirty="0">
                <a:solidFill>
                  <a:srgbClr val="000000"/>
                </a:solidFill>
                <a:latin typeface="Verdana" panose="020B0604030504040204" pitchFamily="34" charset="0"/>
                <a:ea typeface="Verdana" panose="020B0604030504040204" pitchFamily="34" charset="0"/>
                <a:cs typeface="Verdana" panose="020B0604030504040204" pitchFamily="34" charset="0"/>
              </a:rPr>
              <a:t>tout au long de la vie de votre association, et seront la première référence en cas de litige ou désaccord entre les membres ou avec un tiers. </a:t>
            </a:r>
            <a:endParaRPr lang="fr-FR" sz="1600" dirty="0">
              <a:latin typeface="Verdana" panose="020B0604030504040204" pitchFamily="34" charset="0"/>
              <a:ea typeface="Verdana" panose="020B0604030504040204" pitchFamily="34" charset="0"/>
              <a:cs typeface="Verdana" panose="020B0604030504040204" pitchFamily="34" charset="0"/>
            </a:endParaRPr>
          </a:p>
          <a:p>
            <a:pPr algn="just">
              <a:spcAft>
                <a:spcPts val="0"/>
              </a:spcAft>
            </a:pPr>
            <a:r>
              <a:rPr lang="fr-FR" b="1" dirty="0">
                <a:solidFill>
                  <a:srgbClr val="000000"/>
                </a:solidFill>
                <a:latin typeface="Verdana" panose="020B0604030504040204" pitchFamily="34" charset="0"/>
                <a:ea typeface="Verdana" panose="020B0604030504040204" pitchFamily="34" charset="0"/>
                <a:cs typeface="Verdana" panose="020B0604030504040204" pitchFamily="34" charset="0"/>
              </a:rPr>
              <a:t> 	Chaque association est unique, de par son activité et son fonctionnement. Il vous faut des statuts « sur mesure » ! </a:t>
            </a:r>
            <a:endParaRPr lang="fr-FR" sz="1600" dirty="0">
              <a:latin typeface="Verdana" panose="020B0604030504040204" pitchFamily="34" charset="0"/>
              <a:ea typeface="Verdana" panose="020B0604030504040204" pitchFamily="34" charset="0"/>
              <a:cs typeface="Verdana" panose="020B0604030504040204" pitchFamily="34" charset="0"/>
            </a:endParaRPr>
          </a:p>
          <a:p>
            <a:pPr algn="just">
              <a:spcAft>
                <a:spcPts val="0"/>
              </a:spcAft>
            </a:pPr>
            <a:r>
              <a:rPr lang="fr-FR" b="1" dirty="0">
                <a:solidFill>
                  <a:srgbClr val="000000"/>
                </a:solidFill>
                <a:latin typeface="Verdana" panose="020B0604030504040204" pitchFamily="34" charset="0"/>
                <a:ea typeface="Verdana" panose="020B0604030504040204" pitchFamily="34" charset="0"/>
                <a:cs typeface="Verdana" panose="020B0604030504040204" pitchFamily="34" charset="0"/>
              </a:rPr>
              <a:t> 	Rédigez vos statuts en commun : </a:t>
            </a:r>
            <a:r>
              <a:rPr lang="fr-FR" dirty="0">
                <a:solidFill>
                  <a:srgbClr val="000000"/>
                </a:solidFill>
                <a:latin typeface="Verdana" panose="020B0604030504040204" pitchFamily="34" charset="0"/>
                <a:ea typeface="Verdana" panose="020B0604030504040204" pitchFamily="34" charset="0"/>
                <a:cs typeface="Verdana" panose="020B0604030504040204" pitchFamily="34" charset="0"/>
              </a:rPr>
              <a:t>Chaque fondateur doit s’impliquer dans la rédaction des statuts afin que tout le monde soit « en phase ». </a:t>
            </a:r>
            <a:endParaRPr lang="fr-FR" sz="1600" dirty="0">
              <a:latin typeface="Verdana" panose="020B0604030504040204" pitchFamily="34" charset="0"/>
              <a:ea typeface="Verdana" panose="020B0604030504040204" pitchFamily="34" charset="0"/>
              <a:cs typeface="Verdana" panose="020B0604030504040204" pitchFamily="34" charset="0"/>
            </a:endParaRPr>
          </a:p>
          <a:p>
            <a:pPr algn="just">
              <a:spcAft>
                <a:spcPts val="0"/>
              </a:spcAft>
            </a:pPr>
            <a:r>
              <a:rPr lang="fr-FR" b="1" dirty="0">
                <a:solidFill>
                  <a:srgbClr val="000000"/>
                </a:solidFill>
                <a:latin typeface="Verdana" panose="020B0604030504040204" pitchFamily="34" charset="0"/>
                <a:ea typeface="Verdana" panose="020B0604030504040204" pitchFamily="34" charset="0"/>
                <a:cs typeface="Verdana" panose="020B0604030504040204" pitchFamily="34" charset="0"/>
              </a:rPr>
              <a:t> 	Préférez des statuts courts : </a:t>
            </a:r>
            <a:r>
              <a:rPr lang="fr-FR" dirty="0">
                <a:solidFill>
                  <a:srgbClr val="000000"/>
                </a:solidFill>
                <a:latin typeface="Verdana" panose="020B0604030504040204" pitchFamily="34" charset="0"/>
                <a:ea typeface="Verdana" panose="020B0604030504040204" pitchFamily="34" charset="0"/>
                <a:cs typeface="Verdana" panose="020B0604030504040204" pitchFamily="34" charset="0"/>
              </a:rPr>
              <a:t>une idée par article et préférez la rédaction d’un règlement intérieur pour définir le détail du fonctionnement de votre association. </a:t>
            </a:r>
            <a:endParaRPr lang="fr-FR" sz="1600" dirty="0">
              <a:latin typeface="Verdana" panose="020B0604030504040204" pitchFamily="34" charset="0"/>
              <a:ea typeface="Verdana" panose="020B0604030504040204" pitchFamily="34" charset="0"/>
              <a:cs typeface="Verdana" panose="020B0604030504040204" pitchFamily="34" charset="0"/>
            </a:endParaRPr>
          </a:p>
          <a:p>
            <a:pPr algn="just">
              <a:spcAft>
                <a:spcPts val="0"/>
              </a:spcAft>
            </a:pPr>
            <a:r>
              <a:rPr lang="fr-FR" b="1" dirty="0">
                <a:solidFill>
                  <a:srgbClr val="000000"/>
                </a:solidFill>
                <a:latin typeface="Verdana" panose="020B0604030504040204" pitchFamily="34" charset="0"/>
                <a:ea typeface="Verdana" panose="020B0604030504040204" pitchFamily="34" charset="0"/>
                <a:cs typeface="Verdana" panose="020B0604030504040204" pitchFamily="34" charset="0"/>
              </a:rPr>
              <a:t> 	N’imposez pas de règles trop strictes : </a:t>
            </a:r>
            <a:r>
              <a:rPr lang="fr-FR" dirty="0">
                <a:solidFill>
                  <a:srgbClr val="000000"/>
                </a:solidFill>
                <a:latin typeface="Verdana" panose="020B0604030504040204" pitchFamily="34" charset="0"/>
                <a:ea typeface="Verdana" panose="020B0604030504040204" pitchFamily="34" charset="0"/>
                <a:cs typeface="Verdana" panose="020B0604030504040204" pitchFamily="34" charset="0"/>
              </a:rPr>
              <a:t>elles pourraient être un frein au développement de votre activité ou au fonctionnement de votre association. </a:t>
            </a:r>
            <a:endParaRPr lang="fr-FR" sz="1600" dirty="0">
              <a:latin typeface="Verdana" panose="020B0604030504040204" pitchFamily="34" charset="0"/>
              <a:ea typeface="Verdana" panose="020B0604030504040204" pitchFamily="34" charset="0"/>
              <a:cs typeface="Verdana" panose="020B0604030504040204" pitchFamily="34" charset="0"/>
            </a:endParaRPr>
          </a:p>
          <a:p>
            <a:pPr algn="just">
              <a:spcAft>
                <a:spcPts val="0"/>
              </a:spcAft>
            </a:pPr>
            <a:r>
              <a:rPr lang="fr-FR" b="1" dirty="0">
                <a:solidFill>
                  <a:srgbClr val="000000"/>
                </a:solidFill>
                <a:latin typeface="Verdana" panose="020B0604030504040204" pitchFamily="34" charset="0"/>
                <a:ea typeface="Verdana" panose="020B0604030504040204" pitchFamily="34" charset="0"/>
                <a:cs typeface="Verdana" panose="020B0604030504040204" pitchFamily="34" charset="0"/>
              </a:rPr>
              <a:t> 	Soyez toujours clairs et précis : </a:t>
            </a:r>
            <a:r>
              <a:rPr lang="fr-FR" dirty="0">
                <a:solidFill>
                  <a:srgbClr val="000000"/>
                </a:solidFill>
                <a:latin typeface="Verdana" panose="020B0604030504040204" pitchFamily="34" charset="0"/>
                <a:ea typeface="Verdana" panose="020B0604030504040204" pitchFamily="34" charset="0"/>
                <a:cs typeface="Verdana" panose="020B0604030504040204" pitchFamily="34" charset="0"/>
              </a:rPr>
              <a:t>les articles doivent être compris par tous et éviter toute ambiguïté pour ne pas être source de désaccord. </a:t>
            </a:r>
            <a:endParaRPr lang="fr-FR" sz="1600" dirty="0">
              <a:effectLst/>
              <a:latin typeface="Verdana" panose="020B0604030504040204" pitchFamily="34" charset="0"/>
              <a:ea typeface="Verdana" panose="020B0604030504040204" pitchFamily="34" charset="0"/>
              <a:cs typeface="Verdana" panose="020B0604030504040204" pitchFamily="34" charset="0"/>
            </a:endParaRPr>
          </a:p>
        </p:txBody>
      </p:sp>
      <p:pic>
        <p:nvPicPr>
          <p:cNvPr id="3" name="Image 2">
            <a:extLst>
              <a:ext uri="{FF2B5EF4-FFF2-40B4-BE49-F238E27FC236}">
                <a16:creationId xmlns:a16="http://schemas.microsoft.com/office/drawing/2014/main" id="{12C137CE-8B5C-4FAD-B917-4B5CB1391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635" y="5845320"/>
            <a:ext cx="1070840" cy="749588"/>
          </a:xfrm>
          <a:prstGeom prst="rect">
            <a:avLst/>
          </a:prstGeom>
        </p:spPr>
      </p:pic>
    </p:spTree>
    <p:extLst>
      <p:ext uri="{BB962C8B-B14F-4D97-AF65-F5344CB8AC3E}">
        <p14:creationId xmlns:p14="http://schemas.microsoft.com/office/powerpoint/2010/main" val="708167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0BC86F-2F1E-4B38-BEEA-50A0B0C99434}"/>
              </a:ext>
            </a:extLst>
          </p:cNvPr>
          <p:cNvSpPr/>
          <p:nvPr/>
        </p:nvSpPr>
        <p:spPr>
          <a:xfrm>
            <a:off x="855406" y="754739"/>
            <a:ext cx="10422194" cy="3416320"/>
          </a:xfrm>
          <a:prstGeom prst="rect">
            <a:avLst/>
          </a:prstGeom>
        </p:spPr>
        <p:txBody>
          <a:bodyPr wrap="square">
            <a:spAutoFit/>
          </a:bodyPr>
          <a:lstStyle/>
          <a:p>
            <a:pPr algn="just" fontAlgn="base"/>
            <a:r>
              <a:rPr lang="fr-FR" dirty="0">
                <a:solidFill>
                  <a:srgbClr val="343843"/>
                </a:solidFill>
                <a:latin typeface="Verdana" panose="020B0604030504040204" pitchFamily="34" charset="0"/>
                <a:ea typeface="Verdana" panose="020B0604030504040204" pitchFamily="34" charset="0"/>
                <a:cs typeface="Verdana" panose="020B0604030504040204" pitchFamily="34" charset="0"/>
              </a:rPr>
              <a:t>Une fois que tous ces éléments sont précisés, les statuts doivent être </a:t>
            </a:r>
            <a:r>
              <a:rPr lang="fr-FR" b="1" dirty="0">
                <a:solidFill>
                  <a:srgbClr val="131418"/>
                </a:solidFill>
                <a:latin typeface="Verdana" panose="020B0604030504040204" pitchFamily="34" charset="0"/>
                <a:ea typeface="Verdana" panose="020B0604030504040204" pitchFamily="34" charset="0"/>
                <a:cs typeface="Verdana" panose="020B0604030504040204" pitchFamily="34" charset="0"/>
              </a:rPr>
              <a:t>signés par au minimum deux personnes</a:t>
            </a:r>
            <a:r>
              <a:rPr lang="fr-FR" dirty="0">
                <a:solidFill>
                  <a:srgbClr val="343843"/>
                </a:solidFill>
                <a:latin typeface="Verdana" panose="020B0604030504040204" pitchFamily="34" charset="0"/>
                <a:ea typeface="Verdana" panose="020B0604030504040204" pitchFamily="34" charset="0"/>
                <a:cs typeface="Verdana" panose="020B0604030504040204" pitchFamily="34" charset="0"/>
              </a:rPr>
              <a:t>. Il peut s'agir du président, et d'un autre membre de l'association.</a:t>
            </a:r>
          </a:p>
          <a:p>
            <a:pPr algn="just" fontAlgn="base"/>
            <a:endParaRPr lang="fr-FR" dirty="0">
              <a:solidFill>
                <a:srgbClr val="343843"/>
              </a:solidFill>
              <a:latin typeface="Verdana" panose="020B0604030504040204" pitchFamily="34" charset="0"/>
              <a:ea typeface="Verdana" panose="020B0604030504040204" pitchFamily="34" charset="0"/>
              <a:cs typeface="Verdana" panose="020B0604030504040204" pitchFamily="34" charset="0"/>
            </a:endParaRPr>
          </a:p>
          <a:p>
            <a:pPr algn="just" fontAlgn="base"/>
            <a:r>
              <a:rPr lang="fr-FR" dirty="0">
                <a:solidFill>
                  <a:srgbClr val="343843"/>
                </a:solidFill>
                <a:latin typeface="Verdana" panose="020B0604030504040204" pitchFamily="34" charset="0"/>
                <a:ea typeface="Verdana" panose="020B0604030504040204" pitchFamily="34" charset="0"/>
                <a:cs typeface="Verdana" panose="020B0604030504040204" pitchFamily="34" charset="0"/>
              </a:rPr>
              <a:t>Après avoir été signés, les statuts font l'</a:t>
            </a:r>
            <a:r>
              <a:rPr lang="fr-FR" b="1" dirty="0">
                <a:solidFill>
                  <a:srgbClr val="131418"/>
                </a:solidFill>
                <a:latin typeface="Verdana" panose="020B0604030504040204" pitchFamily="34" charset="0"/>
                <a:ea typeface="Verdana" panose="020B0604030504040204" pitchFamily="34" charset="0"/>
                <a:cs typeface="Verdana" panose="020B0604030504040204" pitchFamily="34" charset="0"/>
              </a:rPr>
              <a:t>objet d'une déclaration en préfecture puis d'une publication au Journal Officiel</a:t>
            </a:r>
            <a:r>
              <a:rPr lang="fr-FR" dirty="0">
                <a:solidFill>
                  <a:srgbClr val="343843"/>
                </a:solidFill>
                <a:latin typeface="Verdana" panose="020B0604030504040204" pitchFamily="34" charset="0"/>
                <a:ea typeface="Verdana" panose="020B0604030504040204" pitchFamily="34" charset="0"/>
                <a:cs typeface="Verdana" panose="020B0604030504040204" pitchFamily="34" charset="0"/>
              </a:rPr>
              <a:t>. Une fois ces formalités accomplies, l'association sera dotée de la personnalité juridique qui permet à ses représentants d'accomplir les actes nécessaires à la réalisation de son objet.</a:t>
            </a:r>
          </a:p>
          <a:p>
            <a:pPr algn="just" fontAlgn="base"/>
            <a:endParaRPr lang="fr-FR" dirty="0">
              <a:solidFill>
                <a:srgbClr val="343843"/>
              </a:solidFill>
              <a:latin typeface="Verdana" panose="020B0604030504040204" pitchFamily="34" charset="0"/>
              <a:ea typeface="Verdana" panose="020B0604030504040204" pitchFamily="34" charset="0"/>
              <a:cs typeface="Verdana" panose="020B0604030504040204" pitchFamily="34" charset="0"/>
            </a:endParaRPr>
          </a:p>
          <a:p>
            <a:pPr algn="just" fontAlgn="base"/>
            <a:r>
              <a:rPr lang="fr-FR" dirty="0">
                <a:solidFill>
                  <a:srgbClr val="343843"/>
                </a:solidFill>
                <a:latin typeface="Verdana" panose="020B0604030504040204" pitchFamily="34" charset="0"/>
                <a:ea typeface="Verdana" panose="020B0604030504040204" pitchFamily="34" charset="0"/>
                <a:cs typeface="Verdana" panose="020B0604030504040204" pitchFamily="34" charset="0"/>
              </a:rPr>
              <a:t>L'association peut ensuite demander d'autres numéros d'immatriculation et d'identification qui lui seront utiles, notamment un numéro SIREN et SIRET qu'elle peut obtenir selon les cas auprès de l'Insee, de l'URSSAF.</a:t>
            </a:r>
            <a:endParaRPr lang="fr-FR" b="0" i="0" dirty="0">
              <a:solidFill>
                <a:srgbClr val="343843"/>
              </a:solidFill>
              <a:effectLst/>
              <a:latin typeface="Verdana" panose="020B0604030504040204" pitchFamily="34" charset="0"/>
              <a:ea typeface="Verdana" panose="020B0604030504040204" pitchFamily="34" charset="0"/>
              <a:cs typeface="Verdana" panose="020B0604030504040204" pitchFamily="34" charset="0"/>
            </a:endParaRPr>
          </a:p>
        </p:txBody>
      </p:sp>
      <p:pic>
        <p:nvPicPr>
          <p:cNvPr id="1026" name="Picture 2" descr="associations - Site Officiel de la Commune de Briscous">
            <a:extLst>
              <a:ext uri="{FF2B5EF4-FFF2-40B4-BE49-F238E27FC236}">
                <a16:creationId xmlns:a16="http://schemas.microsoft.com/office/drawing/2014/main" id="{940CAD6E-77A8-4A7B-87C3-8B1226A7AE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1636" y="4318567"/>
            <a:ext cx="4285674" cy="203569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CE74F618-38BB-43FB-83D3-7AE9C41A51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0635" y="5845320"/>
            <a:ext cx="1070840" cy="749588"/>
          </a:xfrm>
          <a:prstGeom prst="rect">
            <a:avLst/>
          </a:prstGeom>
        </p:spPr>
      </p:pic>
    </p:spTree>
    <p:extLst>
      <p:ext uri="{BB962C8B-B14F-4D97-AF65-F5344CB8AC3E}">
        <p14:creationId xmlns:p14="http://schemas.microsoft.com/office/powerpoint/2010/main" val="65157700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3420</Words>
  <Application>Microsoft Office PowerPoint</Application>
  <PresentationFormat>Grand écran</PresentationFormat>
  <Paragraphs>258</Paragraphs>
  <Slides>38</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38</vt:i4>
      </vt:variant>
    </vt:vector>
  </HeadingPairs>
  <TitlesOfParts>
    <vt:vector size="44" baseType="lpstr">
      <vt:lpstr>Arial</vt:lpstr>
      <vt:lpstr>Calibri</vt:lpstr>
      <vt:lpstr>Calibri Light</vt:lpstr>
      <vt:lpstr>Verdana</vt:lpstr>
      <vt:lpstr>Wingdings</vt:lpstr>
      <vt:lpstr>Thème Office</vt:lpstr>
      <vt:lpstr>Présentation PowerPoint</vt:lpstr>
      <vt:lpstr>CRÉATION D’UNE ASSOCIATION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CAVA 49</dc:creator>
  <cp:lastModifiedBy>Enora</cp:lastModifiedBy>
  <cp:revision>10</cp:revision>
  <dcterms:created xsi:type="dcterms:W3CDTF">2020-05-20T14:35:20Z</dcterms:created>
  <dcterms:modified xsi:type="dcterms:W3CDTF">2020-06-26T09:52:42Z</dcterms:modified>
</cp:coreProperties>
</file>